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 id="275" r:id="rId21"/>
    <p:sldId id="276" r:id="rId22"/>
    <p:sldId id="277" r:id="rId23"/>
    <p:sldId id="278"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98537D0-2587-471B-BD00-4F9A48B47B81}" type="datetimeFigureOut">
              <a:rPr lang="ru-RU" smtClean="0"/>
              <a:t>22.11.2020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760137-FCFE-4C0E-80F9-9342B90AB52A}"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005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98537D0-2587-471B-BD00-4F9A48B47B81}" type="datetimeFigureOut">
              <a:rPr lang="ru-RU" smtClean="0"/>
              <a:t>22.11.2020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330346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98537D0-2587-471B-BD00-4F9A48B47B81}" type="datetimeFigureOut">
              <a:rPr lang="ru-RU" smtClean="0"/>
              <a:t>22.11.2020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493491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98537D0-2587-471B-BD00-4F9A48B47B81}" type="datetimeFigureOut">
              <a:rPr lang="ru-RU" smtClean="0"/>
              <a:t>22.11.2020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1472789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98537D0-2587-471B-BD00-4F9A48B47B81}" type="datetimeFigureOut">
              <a:rPr lang="ru-RU" smtClean="0"/>
              <a:t>22.11.2020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760137-FCFE-4C0E-80F9-9342B90AB52A}"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150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98537D0-2587-471B-BD00-4F9A48B47B81}" type="datetimeFigureOut">
              <a:rPr lang="ru-RU" smtClean="0"/>
              <a:t>22.11.2020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3925304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98537D0-2587-471B-BD00-4F9A48B47B81}" type="datetimeFigureOut">
              <a:rPr lang="ru-RU" smtClean="0"/>
              <a:t>22.11.2020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1792976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98537D0-2587-471B-BD00-4F9A48B47B81}" type="datetimeFigureOut">
              <a:rPr lang="ru-RU" smtClean="0"/>
              <a:t>22.11.2020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137673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98537D0-2587-471B-BD00-4F9A48B47B81}" type="datetimeFigureOut">
              <a:rPr lang="ru-RU" smtClean="0"/>
              <a:t>22.11.2020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3599874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98537D0-2587-471B-BD00-4F9A48B47B81}" type="datetimeFigureOut">
              <a:rPr lang="ru-RU" smtClean="0"/>
              <a:t>22.11.2020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F760137-FCFE-4C0E-80F9-9342B90AB52A}" type="slidenum">
              <a:rPr lang="ru-RU" smtClean="0"/>
              <a:t>‹#›</a:t>
            </a:fld>
            <a:endParaRPr lang="ru-RU"/>
          </a:p>
        </p:txBody>
      </p:sp>
    </p:spTree>
    <p:extLst>
      <p:ext uri="{BB962C8B-B14F-4D97-AF65-F5344CB8AC3E}">
        <p14:creationId xmlns:p14="http://schemas.microsoft.com/office/powerpoint/2010/main" val="803902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98537D0-2587-471B-BD00-4F9A48B47B81}" type="datetimeFigureOut">
              <a:rPr lang="ru-RU" smtClean="0"/>
              <a:t>22.11.2020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2312730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98537D0-2587-471B-BD00-4F9A48B47B81}" type="datetimeFigureOut">
              <a:rPr lang="ru-RU" smtClean="0"/>
              <a:t>22.11.2020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F760137-FCFE-4C0E-80F9-9342B90AB52A}"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18254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biblioclub.ru/index.php?page=book&amp;id=210420" TargetMode="External"/><Relationship Id="rId2" Type="http://schemas.openxmlformats.org/officeDocument/2006/relationships/hyperlink" Target="http://biblioclub.ru/index.php?page=book&amp;id=344694" TargetMode="External"/><Relationship Id="rId1" Type="http://schemas.openxmlformats.org/officeDocument/2006/relationships/slideLayout" Target="../slideLayouts/slideLayout7.xml"/><Relationship Id="rId6" Type="http://schemas.openxmlformats.org/officeDocument/2006/relationships/hyperlink" Target="http://biblioclub.ru/index.php?page=book&amp;id=274894" TargetMode="External"/><Relationship Id="rId5" Type="http://schemas.openxmlformats.org/officeDocument/2006/relationships/hyperlink" Target="http://biblioclub.ru/index.php?page=book&amp;id=437352" TargetMode="External"/><Relationship Id="rId4" Type="http://schemas.openxmlformats.org/officeDocument/2006/relationships/hyperlink" Target="http://biblioclub.ru/index.php?page=book&amp;id=210520"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00051" y="2961565"/>
            <a:ext cx="10058400" cy="2388358"/>
          </a:xfrm>
        </p:spPr>
        <p:txBody>
          <a:bodyPr>
            <a:noAutofit/>
          </a:bodyPr>
          <a:lstStyle/>
          <a:p>
            <a:pPr algn="ctr"/>
            <a:r>
              <a:rPr lang="ru-RU" sz="4000" dirty="0" smtClean="0">
                <a:latin typeface="Times New Roman" panose="02020603050405020304" pitchFamily="18" charset="0"/>
                <a:cs typeface="Times New Roman" panose="02020603050405020304" pitchFamily="18" charset="0"/>
              </a:rPr>
              <a:t> </a:t>
            </a:r>
            <a:br>
              <a:rPr lang="ru-RU" sz="4000" dirty="0" smtClean="0">
                <a:latin typeface="Times New Roman" panose="02020603050405020304" pitchFamily="18" charset="0"/>
                <a:cs typeface="Times New Roman" panose="02020603050405020304" pitchFamily="18" charset="0"/>
              </a:rPr>
            </a:b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r>
              <a:rPr lang="ru-RU" sz="4000" dirty="0" smtClean="0">
                <a:latin typeface="Times New Roman" panose="02020603050405020304" pitchFamily="18" charset="0"/>
                <a:cs typeface="Times New Roman" panose="02020603050405020304" pitchFamily="18" charset="0"/>
              </a:rPr>
              <a:t/>
            </a:r>
            <a:br>
              <a:rPr lang="ru-RU" sz="4000" dirty="0" smtClean="0">
                <a:latin typeface="Times New Roman" panose="02020603050405020304" pitchFamily="18" charset="0"/>
                <a:cs typeface="Times New Roman" panose="02020603050405020304" pitchFamily="18" charset="0"/>
              </a:rPr>
            </a:b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r>
              <a:rPr lang="ru-RU" sz="4000" dirty="0" smtClean="0">
                <a:latin typeface="Times New Roman" panose="02020603050405020304" pitchFamily="18" charset="0"/>
                <a:cs typeface="Times New Roman" panose="02020603050405020304" pitchFamily="18" charset="0"/>
              </a:rPr>
              <a:t/>
            </a:r>
            <a:br>
              <a:rPr lang="ru-RU" sz="4000" dirty="0" smtClean="0">
                <a:latin typeface="Times New Roman" panose="02020603050405020304" pitchFamily="18" charset="0"/>
                <a:cs typeface="Times New Roman" panose="02020603050405020304" pitchFamily="18" charset="0"/>
              </a:rPr>
            </a:b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r>
              <a:rPr lang="ru-RU" sz="4400" b="1" dirty="0">
                <a:latin typeface="Times New Roman" panose="02020603050405020304" pitchFamily="18" charset="0"/>
                <a:cs typeface="Times New Roman" panose="02020603050405020304" pitchFamily="18" charset="0"/>
              </a:rPr>
              <a:t>О</a:t>
            </a:r>
            <a:r>
              <a:rPr lang="ru-RU" sz="4400" b="1" dirty="0" smtClean="0">
                <a:latin typeface="Times New Roman" panose="02020603050405020304" pitchFamily="18" charset="0"/>
                <a:cs typeface="Times New Roman" panose="02020603050405020304" pitchFamily="18" charset="0"/>
              </a:rPr>
              <a:t>сновы </a:t>
            </a:r>
            <a:r>
              <a:rPr lang="ru-RU" sz="4400" b="1" dirty="0" err="1">
                <a:latin typeface="Times New Roman" panose="02020603050405020304" pitchFamily="18" charset="0"/>
                <a:cs typeface="Times New Roman" panose="02020603050405020304" pitchFamily="18" charset="0"/>
              </a:rPr>
              <a:t>психорегуляции</a:t>
            </a:r>
            <a:r>
              <a:rPr lang="ru-RU" sz="4400" b="1" dirty="0">
                <a:latin typeface="Times New Roman" panose="02020603050405020304" pitchFamily="18" charset="0"/>
                <a:cs typeface="Times New Roman" panose="02020603050405020304" pitchFamily="18" charset="0"/>
              </a:rPr>
              <a:t> в </a:t>
            </a:r>
            <a:r>
              <a:rPr lang="ru-RU" sz="4400" b="1" dirty="0" smtClean="0">
                <a:latin typeface="Times New Roman" panose="02020603050405020304" pitchFamily="18" charset="0"/>
                <a:cs typeface="Times New Roman" panose="02020603050405020304" pitchFamily="18" charset="0"/>
              </a:rPr>
              <a:t>спорте</a:t>
            </a:r>
            <a:r>
              <a:rPr lang="ru-RU" sz="4400" b="1" dirty="0">
                <a:latin typeface="Times New Roman" panose="02020603050405020304" pitchFamily="18" charset="0"/>
                <a:cs typeface="Times New Roman" panose="02020603050405020304" pitchFamily="18" charset="0"/>
              </a:rPr>
              <a:t/>
            </a:r>
            <a:br>
              <a:rPr lang="ru-RU" sz="4400" b="1" dirty="0">
                <a:latin typeface="Times New Roman" panose="02020603050405020304" pitchFamily="18" charset="0"/>
                <a:cs typeface="Times New Roman" panose="02020603050405020304" pitchFamily="18" charset="0"/>
              </a:rPr>
            </a:br>
            <a:r>
              <a:rPr lang="ru-RU" sz="4400" b="1" dirty="0" smtClean="0">
                <a:latin typeface="Times New Roman" panose="02020603050405020304" pitchFamily="18" charset="0"/>
                <a:cs typeface="Times New Roman" panose="02020603050405020304" pitchFamily="18" charset="0"/>
              </a:rPr>
              <a:t>Основы </a:t>
            </a:r>
            <a:r>
              <a:rPr lang="ru-RU" sz="4400" b="1" dirty="0">
                <a:latin typeface="Times New Roman" panose="02020603050405020304" pitchFamily="18" charset="0"/>
                <a:cs typeface="Times New Roman" panose="02020603050405020304" pitchFamily="18" charset="0"/>
              </a:rPr>
              <a:t>психогигиены в </a:t>
            </a:r>
            <a:r>
              <a:rPr lang="ru-RU" sz="4400" b="1" dirty="0" smtClean="0">
                <a:latin typeface="Times New Roman" panose="02020603050405020304" pitchFamily="18" charset="0"/>
                <a:cs typeface="Times New Roman" panose="02020603050405020304" pitchFamily="18" charset="0"/>
              </a:rPr>
              <a:t>спорте</a:t>
            </a:r>
            <a:r>
              <a:rPr lang="ru-RU" sz="4400" b="1" dirty="0">
                <a:latin typeface="Times New Roman" panose="02020603050405020304" pitchFamily="18" charset="0"/>
                <a:cs typeface="Times New Roman" panose="02020603050405020304" pitchFamily="18" charset="0"/>
              </a:rPr>
              <a:t/>
            </a:r>
            <a:br>
              <a:rPr lang="ru-RU" sz="4400" b="1" dirty="0">
                <a:latin typeface="Times New Roman" panose="02020603050405020304" pitchFamily="18" charset="0"/>
                <a:cs typeface="Times New Roman" panose="02020603050405020304" pitchFamily="18" charset="0"/>
              </a:rPr>
            </a:br>
            <a:r>
              <a:rPr lang="ru-RU" sz="4400" b="1" dirty="0" smtClean="0">
                <a:latin typeface="Times New Roman" panose="02020603050405020304" pitchFamily="18" charset="0"/>
                <a:cs typeface="Times New Roman" panose="02020603050405020304" pitchFamily="18" charset="0"/>
              </a:rPr>
              <a:t>Методы </a:t>
            </a:r>
            <a:r>
              <a:rPr lang="ru-RU" sz="4400" b="1" dirty="0" err="1">
                <a:latin typeface="Times New Roman" panose="02020603050405020304" pitchFamily="18" charset="0"/>
                <a:cs typeface="Times New Roman" panose="02020603050405020304" pitchFamily="18" charset="0"/>
              </a:rPr>
              <a:t>психорегуляции</a:t>
            </a:r>
            <a:r>
              <a:rPr lang="ru-RU" sz="4400" b="1" dirty="0">
                <a:latin typeface="Times New Roman" panose="02020603050405020304" pitchFamily="18" charset="0"/>
                <a:cs typeface="Times New Roman" panose="02020603050405020304" pitchFamily="18" charset="0"/>
              </a:rPr>
              <a:t> в спорте</a:t>
            </a:r>
            <a:r>
              <a:rPr lang="ru-RU" sz="4400" dirty="0">
                <a:latin typeface="Times New Roman" panose="02020603050405020304" pitchFamily="18" charset="0"/>
                <a:cs typeface="Times New Roman" panose="02020603050405020304" pitchFamily="18" charset="0"/>
              </a:rPr>
              <a:t/>
            </a:r>
            <a:br>
              <a:rPr lang="ru-RU" sz="4400" dirty="0">
                <a:latin typeface="Times New Roman" panose="02020603050405020304" pitchFamily="18" charset="0"/>
                <a:cs typeface="Times New Roman" panose="02020603050405020304" pitchFamily="18" charset="0"/>
              </a:rPr>
            </a:br>
            <a:r>
              <a:rPr lang="ru-RU" sz="4400" dirty="0">
                <a:latin typeface="Times New Roman" panose="02020603050405020304" pitchFamily="18" charset="0"/>
                <a:cs typeface="Times New Roman" panose="02020603050405020304" pitchFamily="18" charset="0"/>
              </a:rPr>
              <a:t/>
            </a:r>
            <a:br>
              <a:rPr lang="ru-RU" sz="4400" dirty="0">
                <a:latin typeface="Times New Roman" panose="02020603050405020304" pitchFamily="18" charset="0"/>
                <a:cs typeface="Times New Roman" panose="02020603050405020304" pitchFamily="18" charset="0"/>
              </a:rPr>
            </a:br>
            <a:r>
              <a:rPr lang="ru-RU" sz="4400" b="1" dirty="0" smtClean="0">
                <a:latin typeface="Times New Roman" panose="02020603050405020304" pitchFamily="18" charset="0"/>
                <a:cs typeface="Times New Roman" panose="02020603050405020304" pitchFamily="18" charset="0"/>
              </a:rPr>
              <a:t/>
            </a:r>
            <a:br>
              <a:rPr lang="ru-RU" sz="4400" b="1" dirty="0" smtClean="0">
                <a:latin typeface="Times New Roman" panose="02020603050405020304" pitchFamily="18" charset="0"/>
                <a:cs typeface="Times New Roman" panose="02020603050405020304" pitchFamily="18" charset="0"/>
              </a:rPr>
            </a:br>
            <a:endParaRPr lang="ru-RU" sz="44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pPr algn="ctr"/>
            <a:r>
              <a:rPr lang="ru-RU" sz="2800" b="1" dirty="0" smtClean="0">
                <a:solidFill>
                  <a:schemeClr val="tx1"/>
                </a:solidFill>
                <a:latin typeface="Times New Roman" panose="02020603050405020304" pitchFamily="18" charset="0"/>
                <a:cs typeface="Times New Roman" panose="02020603050405020304" pitchFamily="18" charset="0"/>
              </a:rPr>
              <a:t>Лекция 11</a:t>
            </a:r>
            <a:endParaRPr lang="ru-RU"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0650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2508"/>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появлении причин недостаточности применения словесных методов большую пользу в осуществлении восстановления психической работоспособности оказывают аппаратурные методы.</a:t>
            </a:r>
          </a:p>
          <a:p>
            <a:pPr algn="just"/>
            <a:r>
              <a:rPr lang="ru-RU" dirty="0" smtClean="0">
                <a:latin typeface="Times New Roman" panose="02020603050405020304" pitchFamily="18" charset="0"/>
                <a:cs typeface="Times New Roman" panose="02020603050405020304" pitchFamily="18" charset="0"/>
              </a:rPr>
              <a:t>В целях </a:t>
            </a:r>
            <a:r>
              <a:rPr lang="ru-RU" dirty="0" err="1" smtClean="0">
                <a:latin typeface="Times New Roman" panose="02020603050405020304" pitchFamily="18" charset="0"/>
                <a:cs typeface="Times New Roman" panose="02020603050405020304" pitchFamily="18" charset="0"/>
              </a:rPr>
              <a:t>психопрофилактики</a:t>
            </a:r>
            <a:r>
              <a:rPr lang="ru-RU" dirty="0" smtClean="0">
                <a:latin typeface="Times New Roman" panose="02020603050405020304" pitchFamily="18" charset="0"/>
                <a:cs typeface="Times New Roman" panose="02020603050405020304" pitchFamily="18" charset="0"/>
              </a:rPr>
              <a:t> и психогигиены в спорте используются различные психофармакологические средства. </a:t>
            </a:r>
            <a:r>
              <a:rPr lang="ru-RU" b="1" dirty="0" smtClean="0">
                <a:latin typeface="Times New Roman" panose="02020603050405020304" pitchFamily="18" charset="0"/>
                <a:cs typeface="Times New Roman" panose="02020603050405020304" pitchFamily="18" charset="0"/>
              </a:rPr>
              <a:t>Целесообразность их использования объясняется тем, что:</a:t>
            </a:r>
          </a:p>
          <a:p>
            <a:pPr algn="just"/>
            <a:r>
              <a:rPr lang="ru-RU" dirty="0" smtClean="0">
                <a:latin typeface="Times New Roman" panose="02020603050405020304" pitchFamily="18" charset="0"/>
                <a:cs typeface="Times New Roman" panose="02020603050405020304" pitchFamily="18" charset="0"/>
              </a:rPr>
              <a:t> </a:t>
            </a:r>
            <a:r>
              <a:rPr lang="ru-RU" i="1" dirty="0" smtClean="0">
                <a:latin typeface="Times New Roman" panose="02020603050405020304" pitchFamily="18" charset="0"/>
                <a:cs typeface="Times New Roman" panose="02020603050405020304" pitchFamily="18" charset="0"/>
              </a:rPr>
              <a:t>основное действие этих препаратов помогает нормализовать психовегетативные реакции;</a:t>
            </a:r>
          </a:p>
          <a:p>
            <a:pPr algn="just"/>
            <a:r>
              <a:rPr lang="ru-RU" i="1" dirty="0" smtClean="0">
                <a:latin typeface="Times New Roman" panose="02020603050405020304" pitchFamily="18" charset="0"/>
                <a:cs typeface="Times New Roman" panose="02020603050405020304" pitchFamily="18" charset="0"/>
              </a:rPr>
              <a:t> они значительно повышают физическую и умственную работоспособности.</a:t>
            </a:r>
          </a:p>
          <a:p>
            <a:pPr algn="just"/>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Психофармакологические средства делятся на пять трупп:</a:t>
            </a:r>
          </a:p>
          <a:p>
            <a:pPr algn="just"/>
            <a:r>
              <a:rPr lang="ru-RU" dirty="0" smtClean="0">
                <a:latin typeface="Times New Roman" panose="02020603050405020304" pitchFamily="18" charset="0"/>
                <a:cs typeface="Times New Roman" panose="02020603050405020304" pitchFamily="18" charset="0"/>
              </a:rPr>
              <a:t>- </a:t>
            </a:r>
            <a:r>
              <a:rPr lang="ru-RU" i="1" dirty="0" smtClean="0">
                <a:latin typeface="Times New Roman" panose="02020603050405020304" pitchFamily="18" charset="0"/>
                <a:cs typeface="Times New Roman" panose="02020603050405020304" pitchFamily="18" charset="0"/>
              </a:rPr>
              <a:t>транквилизаторы оказывают седативное, успокаивающее действие, снижают психическое напряжение, страх и тревогу, нормализуют психическое состояние и уменьшают вегетативные расстройства;</a:t>
            </a:r>
          </a:p>
          <a:p>
            <a:pPr algn="just"/>
            <a:r>
              <a:rPr lang="ru-RU" i="1" dirty="0" smtClean="0">
                <a:latin typeface="Times New Roman" panose="02020603050405020304" pitchFamily="18" charset="0"/>
                <a:cs typeface="Times New Roman" panose="02020603050405020304" pitchFamily="18" charset="0"/>
              </a:rPr>
              <a:t>- антидепрессанты (две разновидности): одни успокаивают и повышают настроение, другие стимулируют психическую активность;</a:t>
            </a:r>
          </a:p>
          <a:p>
            <a:pPr algn="just"/>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психостимуляторы</a:t>
            </a:r>
            <a:r>
              <a:rPr lang="ru-RU" i="1" dirty="0" smtClean="0">
                <a:latin typeface="Times New Roman" panose="02020603050405020304" pitchFamily="18" charset="0"/>
                <a:cs typeface="Times New Roman" panose="02020603050405020304" pitchFamily="18" charset="0"/>
              </a:rPr>
              <a:t> оказывают тонизирующее, </a:t>
            </a:r>
            <a:r>
              <a:rPr lang="ru-RU" i="1" dirty="0" err="1" smtClean="0">
                <a:latin typeface="Times New Roman" panose="02020603050405020304" pitchFamily="18" charset="0"/>
                <a:cs typeface="Times New Roman" panose="02020603050405020304" pitchFamily="18" charset="0"/>
              </a:rPr>
              <a:t>энеригизирующее</a:t>
            </a:r>
            <a:r>
              <a:rPr lang="ru-RU" i="1" dirty="0" smtClean="0">
                <a:latin typeface="Times New Roman" panose="02020603050405020304" pitchFamily="18" charset="0"/>
                <a:cs typeface="Times New Roman" panose="02020603050405020304" pitchFamily="18" charset="0"/>
              </a:rPr>
              <a:t> действие и стимулируют мотивацию достижений;</a:t>
            </a:r>
          </a:p>
          <a:p>
            <a:pPr algn="just"/>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ноотропы</a:t>
            </a:r>
            <a:r>
              <a:rPr lang="ru-RU" i="1" dirty="0" smtClean="0">
                <a:latin typeface="Times New Roman" panose="02020603050405020304" pitchFamily="18" charset="0"/>
                <a:cs typeface="Times New Roman" panose="02020603050405020304" pitchFamily="18" charset="0"/>
              </a:rPr>
              <a:t> действуют на разум, улучшают деятельность высших психических функций, используются в качестве средств оптимизации умственной деятельности и повышения адаптации к длительным физическим нагрузкам;</a:t>
            </a:r>
          </a:p>
          <a:p>
            <a:pPr marL="285750" indent="-285750" algn="just">
              <a:buFontTx/>
              <a:buChar char="-"/>
            </a:pPr>
            <a:r>
              <a:rPr lang="ru-RU" i="1" dirty="0" smtClean="0">
                <a:latin typeface="Times New Roman" panose="02020603050405020304" pitchFamily="18" charset="0"/>
                <a:cs typeface="Times New Roman" panose="02020603050405020304" pitchFamily="18" charset="0"/>
              </a:rPr>
              <a:t>адаптогены очень многочисленны, широко используются в народной медицине. </a:t>
            </a:r>
          </a:p>
          <a:p>
            <a:pPr algn="just"/>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Выделяют две группы адаптогенов:</a:t>
            </a:r>
          </a:p>
          <a:p>
            <a:pPr algn="just"/>
            <a:r>
              <a:rPr lang="ru-RU" i="1" dirty="0" smtClean="0">
                <a:latin typeface="Times New Roman" panose="02020603050405020304" pitchFamily="18" charset="0"/>
                <a:cs typeface="Times New Roman" panose="02020603050405020304" pitchFamily="18" charset="0"/>
              </a:rPr>
              <a:t>а) преобладают </a:t>
            </a:r>
            <a:r>
              <a:rPr lang="ru-RU" i="1" dirty="0" err="1" smtClean="0">
                <a:latin typeface="Times New Roman" panose="02020603050405020304" pitchFamily="18" charset="0"/>
                <a:cs typeface="Times New Roman" panose="02020603050405020304" pitchFamily="18" charset="0"/>
              </a:rPr>
              <a:t>экономизирующие</a:t>
            </a:r>
            <a:r>
              <a:rPr lang="ru-RU" i="1" dirty="0" smtClean="0">
                <a:latin typeface="Times New Roman" panose="02020603050405020304" pitchFamily="18" charset="0"/>
                <a:cs typeface="Times New Roman" panose="02020603050405020304" pitchFamily="18" charset="0"/>
              </a:rPr>
              <a:t> свойства (препараты женьшеня, элеутерококка, золотого корня и </a:t>
            </a:r>
            <a:r>
              <a:rPr lang="ru-RU" i="1" dirty="0" err="1" smtClean="0">
                <a:latin typeface="Times New Roman" panose="02020603050405020304" pitchFamily="18" charset="0"/>
                <a:cs typeface="Times New Roman" panose="02020603050405020304" pitchFamily="18" charset="0"/>
              </a:rPr>
              <a:t>др</a:t>
            </a:r>
            <a:r>
              <a:rPr lang="ru-RU" i="1" dirty="0" smtClean="0">
                <a:latin typeface="Times New Roman" panose="02020603050405020304" pitchFamily="18" charset="0"/>
                <a:cs typeface="Times New Roman" panose="02020603050405020304" pitchFamily="18" charset="0"/>
              </a:rPr>
              <a:t>;</a:t>
            </a:r>
          </a:p>
          <a:p>
            <a:pPr algn="just"/>
            <a:r>
              <a:rPr lang="ru-RU" i="1" dirty="0" smtClean="0">
                <a:latin typeface="Times New Roman" panose="02020603050405020304" pitchFamily="18" charset="0"/>
                <a:cs typeface="Times New Roman" panose="02020603050405020304" pitchFamily="18" charset="0"/>
              </a:rPr>
              <a:t>б)выражены стимулирующие свойства (препараты китайского лимонника, </a:t>
            </a:r>
            <a:r>
              <a:rPr lang="ru-RU" i="1" dirty="0" err="1" smtClean="0">
                <a:latin typeface="Times New Roman" panose="02020603050405020304" pitchFamily="18" charset="0"/>
                <a:cs typeface="Times New Roman" panose="02020603050405020304" pitchFamily="18" charset="0"/>
              </a:rPr>
              <a:t>левзеи</a:t>
            </a:r>
            <a:r>
              <a:rPr lang="ru-RU" i="1" dirty="0" smtClean="0">
                <a:latin typeface="Times New Roman" panose="02020603050405020304" pitchFamily="18" charset="0"/>
                <a:cs typeface="Times New Roman" panose="02020603050405020304" pitchFamily="18" charset="0"/>
              </a:rPr>
              <a:t> и др.).</a:t>
            </a:r>
          </a:p>
          <a:p>
            <a:pPr algn="just"/>
            <a:r>
              <a:rPr lang="ru-RU" dirty="0" smtClean="0">
                <a:latin typeface="Times New Roman" panose="02020603050405020304" pitchFamily="18" charset="0"/>
                <a:cs typeface="Times New Roman" panose="02020603050405020304" pitchFamily="18" charset="0"/>
              </a:rPr>
              <a:t>Психофармакологические средства должны применяться по назначению врача в случаях необходимости, только в </a:t>
            </a:r>
            <a:r>
              <a:rPr lang="ru-RU" dirty="0" err="1" smtClean="0">
                <a:latin typeface="Times New Roman" panose="02020603050405020304" pitchFamily="18" charset="0"/>
                <a:cs typeface="Times New Roman" panose="02020603050405020304" pitchFamily="18" charset="0"/>
              </a:rPr>
              <a:t>послесоревновательном</a:t>
            </a:r>
            <a:r>
              <a:rPr lang="ru-RU" dirty="0" smtClean="0">
                <a:latin typeface="Times New Roman" panose="02020603050405020304" pitchFamily="18" charset="0"/>
                <a:cs typeface="Times New Roman" panose="02020603050405020304" pitchFamily="18" charset="0"/>
              </a:rPr>
              <a:t> или тренировочном периоде.</a:t>
            </a:r>
          </a:p>
          <a:p>
            <a:pPr algn="just"/>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9807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ЛИТЕРАТУРА</a:t>
            </a:r>
          </a:p>
          <a:p>
            <a:pPr algn="just"/>
            <a:r>
              <a:rPr lang="ru-RU" b="1" dirty="0" smtClean="0">
                <a:latin typeface="Times New Roman" panose="02020603050405020304" pitchFamily="18" charset="0"/>
                <a:cs typeface="Times New Roman" panose="02020603050405020304" pitchFamily="18" charset="0"/>
              </a:rPr>
              <a:t>Основная литература:</a:t>
            </a:r>
          </a:p>
          <a:p>
            <a:pPr algn="just"/>
            <a:r>
              <a:rPr lang="ru-RU" dirty="0" smtClean="0">
                <a:latin typeface="Times New Roman" panose="02020603050405020304" pitchFamily="18" charset="0"/>
                <a:cs typeface="Times New Roman" panose="02020603050405020304" pitchFamily="18" charset="0"/>
              </a:rPr>
              <a:t>1. Психология физической культуры [Электронный ресурс] : учебник / под общ. ред. Б. П. Яковлева, Г. Д. Бабушкина. - Москва : Спорт, 2016. - 624 с. : ил. - </a:t>
            </a:r>
            <a:r>
              <a:rPr lang="ru-RU" dirty="0" err="1" smtClean="0">
                <a:latin typeface="Times New Roman" panose="02020603050405020304" pitchFamily="18" charset="0"/>
                <a:cs typeface="Times New Roman" panose="02020603050405020304" pitchFamily="18" charset="0"/>
              </a:rPr>
              <a:t>Библиогр</a:t>
            </a:r>
            <a:r>
              <a:rPr lang="ru-RU" dirty="0" smtClean="0">
                <a:latin typeface="Times New Roman" panose="02020603050405020304" pitchFamily="18" charset="0"/>
                <a:cs typeface="Times New Roman" panose="02020603050405020304" pitchFamily="18" charset="0"/>
              </a:rPr>
              <a:t>. в кн. - ISBN 978-5-906839-11-4. - URL: http://biblioclub.ru/index.php?page=book&amp;id=454255</a:t>
            </a:r>
          </a:p>
          <a:p>
            <a:pPr algn="just"/>
            <a:r>
              <a:rPr lang="ru-RU" b="1" dirty="0" smtClean="0">
                <a:latin typeface="Times New Roman" panose="02020603050405020304" pitchFamily="18" charset="0"/>
                <a:cs typeface="Times New Roman" panose="02020603050405020304" pitchFamily="18" charset="0"/>
              </a:rPr>
              <a:t>Дополнительная литература:</a:t>
            </a:r>
          </a:p>
          <a:p>
            <a:pPr algn="just"/>
            <a:r>
              <a:rPr lang="ru-RU" dirty="0" smtClean="0">
                <a:latin typeface="Times New Roman" panose="02020603050405020304" pitchFamily="18" charset="0"/>
                <a:cs typeface="Times New Roman" panose="02020603050405020304" pitchFamily="18" charset="0"/>
              </a:rPr>
              <a:t>2. </a:t>
            </a:r>
            <a:r>
              <a:rPr lang="ru-RU" dirty="0" err="1" smtClean="0">
                <a:latin typeface="Times New Roman" panose="02020603050405020304" pitchFamily="18" charset="0"/>
                <a:cs typeface="Times New Roman" panose="02020603050405020304" pitchFamily="18" charset="0"/>
              </a:rPr>
              <a:t>Багадирова</a:t>
            </a:r>
            <a:r>
              <a:rPr lang="ru-RU" dirty="0" smtClean="0">
                <a:latin typeface="Times New Roman" panose="02020603050405020304" pitchFamily="18" charset="0"/>
                <a:cs typeface="Times New Roman" panose="02020603050405020304" pitchFamily="18" charset="0"/>
              </a:rPr>
              <a:t>, С. К. Основы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 спортивной деятельности [Электронный ресурс] : учебное пособие / С. К. </a:t>
            </a:r>
            <a:r>
              <a:rPr lang="ru-RU" dirty="0" err="1" smtClean="0">
                <a:latin typeface="Times New Roman" panose="02020603050405020304" pitchFamily="18" charset="0"/>
                <a:cs typeface="Times New Roman" panose="02020603050405020304" pitchFamily="18" charset="0"/>
              </a:rPr>
              <a:t>Багадирова</a:t>
            </a:r>
            <a:r>
              <a:rPr lang="ru-RU" dirty="0" smtClean="0">
                <a:latin typeface="Times New Roman" panose="02020603050405020304" pitchFamily="18" charset="0"/>
                <a:cs typeface="Times New Roman" panose="02020603050405020304" pitchFamily="18" charset="0"/>
              </a:rPr>
              <a:t>. - Москва ; Берлин : </a:t>
            </a:r>
            <a:r>
              <a:rPr lang="ru-RU" dirty="0" err="1" smtClean="0">
                <a:latin typeface="Times New Roman" panose="02020603050405020304" pitchFamily="18" charset="0"/>
                <a:cs typeface="Times New Roman" panose="02020603050405020304" pitchFamily="18" charset="0"/>
              </a:rPr>
              <a:t>Директ</a:t>
            </a:r>
            <a:r>
              <a:rPr lang="ru-RU" dirty="0" smtClean="0">
                <a:latin typeface="Times New Roman" panose="02020603050405020304" pitchFamily="18" charset="0"/>
                <a:cs typeface="Times New Roman" panose="02020603050405020304" pitchFamily="18" charset="0"/>
              </a:rPr>
              <a:t>-Медиа, 2015. - 198 с. : ил. - </a:t>
            </a:r>
            <a:r>
              <a:rPr lang="ru-RU" dirty="0" err="1" smtClean="0">
                <a:latin typeface="Times New Roman" panose="02020603050405020304" pitchFamily="18" charset="0"/>
                <a:cs typeface="Times New Roman" panose="02020603050405020304" pitchFamily="18" charset="0"/>
              </a:rPr>
              <a:t>Библиогр</a:t>
            </a:r>
            <a:r>
              <a:rPr lang="ru-RU" dirty="0" smtClean="0">
                <a:latin typeface="Times New Roman" panose="02020603050405020304" pitchFamily="18" charset="0"/>
                <a:cs typeface="Times New Roman" panose="02020603050405020304" pitchFamily="18" charset="0"/>
              </a:rPr>
              <a:t>. в кн. - ISBN 978-5-4475-4450. - URL: </a:t>
            </a:r>
            <a:r>
              <a:rPr lang="ru-RU" dirty="0" smtClean="0">
                <a:latin typeface="Times New Roman" panose="02020603050405020304" pitchFamily="18" charset="0"/>
                <a:cs typeface="Times New Roman" panose="02020603050405020304" pitchFamily="18" charset="0"/>
                <a:hlinkClick r:id="rId2"/>
              </a:rPr>
              <a:t>http://biblioclub.ru/index.php?page=book&amp;id=344694</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3. Горбунов, Г. Д. </a:t>
            </a:r>
            <a:r>
              <a:rPr lang="ru-RU" dirty="0" err="1" smtClean="0">
                <a:latin typeface="Times New Roman" panose="02020603050405020304" pitchFamily="18" charset="0"/>
                <a:cs typeface="Times New Roman" panose="02020603050405020304" pitchFamily="18" charset="0"/>
              </a:rPr>
              <a:t>Психопедагогика</a:t>
            </a:r>
            <a:r>
              <a:rPr lang="ru-RU" dirty="0" smtClean="0">
                <a:latin typeface="Times New Roman" panose="02020603050405020304" pitchFamily="18" charset="0"/>
                <a:cs typeface="Times New Roman" panose="02020603050405020304" pitchFamily="18" charset="0"/>
              </a:rPr>
              <a:t> спорта [Электронный ресурс] : учебное пособие / Г. Д. Горбунов. - 4-е изд., </a:t>
            </a:r>
            <a:r>
              <a:rPr lang="ru-RU" dirty="0" err="1" smtClean="0">
                <a:latin typeface="Times New Roman" panose="02020603050405020304" pitchFamily="18" charset="0"/>
                <a:cs typeface="Times New Roman" panose="02020603050405020304" pitchFamily="18" charset="0"/>
              </a:rPr>
              <a:t>испр</a:t>
            </a:r>
            <a:r>
              <a:rPr lang="ru-RU" dirty="0" smtClean="0">
                <a:latin typeface="Times New Roman" panose="02020603050405020304" pitchFamily="18" charset="0"/>
                <a:cs typeface="Times New Roman" panose="02020603050405020304" pitchFamily="18" charset="0"/>
              </a:rPr>
              <a:t>. и доп. - Москва : Советский спорт, 2012. - 312 с. - ISBN 978-5-9718-0572-4. - URL: </a:t>
            </a:r>
            <a:r>
              <a:rPr lang="ru-RU" dirty="0" smtClean="0">
                <a:latin typeface="Times New Roman" panose="02020603050405020304" pitchFamily="18" charset="0"/>
                <a:cs typeface="Times New Roman" panose="02020603050405020304" pitchFamily="18" charset="0"/>
                <a:hlinkClick r:id="rId3"/>
              </a:rPr>
              <a:t>http://biblioclub.ru/index.php?page=book&amp;id=210420</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4. Загайнов, Р. М. Кризисные ситуации в спорте и психология их преодоления [Электронный ресурс] / Р. М. Загайнов. - Москва : Советский спорт, 2010. - 232 с. - ISBN 978-5-9718-0483-3. - URL: </a:t>
            </a:r>
            <a:r>
              <a:rPr lang="ru-RU" dirty="0" smtClean="0">
                <a:latin typeface="Times New Roman" panose="02020603050405020304" pitchFamily="18" charset="0"/>
                <a:cs typeface="Times New Roman" panose="02020603050405020304" pitchFamily="18" charset="0"/>
                <a:hlinkClick r:id="rId4"/>
              </a:rPr>
              <a:t>http://biblioclub.ru/index.php?page=book&amp;id=210520</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5. Развитие личностных качеств обучающихся в учебной и спортивной деятельности [Электронный ресурс] : учебное пособие / под ред. Г. А. Кузьменко. - Москва : Прометей, 2013. - 560 с. - ISBN 978-5-7042-2507-2. - URL: </a:t>
            </a:r>
            <a:r>
              <a:rPr lang="ru-RU" dirty="0" smtClean="0">
                <a:latin typeface="Times New Roman" panose="02020603050405020304" pitchFamily="18" charset="0"/>
                <a:cs typeface="Times New Roman" panose="02020603050405020304" pitchFamily="18" charset="0"/>
                <a:hlinkClick r:id="rId5"/>
              </a:rPr>
              <a:t>http://biblioclub.ru/index.php?page=book&amp;id=437352</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6. Смоленцева, В. Н. О психотехниках, психических состояниях и их регуляции в спорте [Электронный ресурс] : учебно-методическое пособие / В. Н. Смоленцева ; Министерство спорта Российской Федерации, Сибирский государственный университет физической культуры и спорта. - 2-е изд., доп. - Омск : Издательство </a:t>
            </a:r>
            <a:r>
              <a:rPr lang="ru-RU" dirty="0" err="1" smtClean="0">
                <a:latin typeface="Times New Roman" panose="02020603050405020304" pitchFamily="18" charset="0"/>
                <a:cs typeface="Times New Roman" panose="02020603050405020304" pitchFamily="18" charset="0"/>
              </a:rPr>
              <a:t>СибГУФК</a:t>
            </a:r>
            <a:r>
              <a:rPr lang="ru-RU" dirty="0" smtClean="0">
                <a:latin typeface="Times New Roman" panose="02020603050405020304" pitchFamily="18" charset="0"/>
                <a:cs typeface="Times New Roman" panose="02020603050405020304" pitchFamily="18" charset="0"/>
              </a:rPr>
              <a:t>, 2012. - 144 с. – </a:t>
            </a:r>
            <a:r>
              <a:rPr lang="ru-RU" dirty="0" err="1" smtClean="0">
                <a:latin typeface="Times New Roman" panose="02020603050405020304" pitchFamily="18" charset="0"/>
                <a:cs typeface="Times New Roman" panose="02020603050405020304" pitchFamily="18" charset="0"/>
              </a:rPr>
              <a:t>Библиогр</a:t>
            </a:r>
            <a:r>
              <a:rPr lang="ru-RU" dirty="0" smtClean="0">
                <a:latin typeface="Times New Roman" panose="02020603050405020304" pitchFamily="18" charset="0"/>
                <a:cs typeface="Times New Roman" panose="02020603050405020304" pitchFamily="18" charset="0"/>
              </a:rPr>
              <a:t>. в кн. – ISBN 978-5- 89353-437-5. . – URL: </a:t>
            </a:r>
            <a:r>
              <a:rPr lang="ru-RU" dirty="0" smtClean="0">
                <a:latin typeface="Times New Roman" panose="02020603050405020304" pitchFamily="18" charset="0"/>
                <a:cs typeface="Times New Roman" panose="02020603050405020304" pitchFamily="18" charset="0"/>
                <a:hlinkClick r:id="rId6"/>
              </a:rPr>
              <a:t>http://biblioclub.ru/index.php?page=book&amp;id=274894</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4563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571303"/>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МЕТОДЫ ПСИХОРЕГУЛЯЦИИ В СПОРТЕ</a:t>
            </a:r>
          </a:p>
          <a:p>
            <a:pPr algn="just"/>
            <a:r>
              <a:rPr lang="ru-RU" dirty="0" smtClean="0">
                <a:latin typeface="Times New Roman" panose="02020603050405020304" pitchFamily="18" charset="0"/>
                <a:cs typeface="Times New Roman" panose="02020603050405020304" pitchFamily="18" charset="0"/>
              </a:rPr>
              <a:t>Для плодотворной тренировки и успешного выступления спортсмена на соревнованиях очень важно в каком психическом состоянии он находится.</a:t>
            </a:r>
          </a:p>
          <a:p>
            <a:pPr algn="just"/>
            <a:r>
              <a:rPr lang="ru-RU" dirty="0" err="1" smtClean="0">
                <a:latin typeface="Times New Roman" panose="02020603050405020304" pitchFamily="18" charset="0"/>
                <a:cs typeface="Times New Roman" panose="02020603050405020304" pitchFamily="18" charset="0"/>
              </a:rPr>
              <a:t>Потдерживать</a:t>
            </a:r>
            <a:r>
              <a:rPr lang="ru-RU" dirty="0" smtClean="0">
                <a:latin typeface="Times New Roman" panose="02020603050405020304" pitchFamily="18" charset="0"/>
                <a:cs typeface="Times New Roman" panose="02020603050405020304" pitchFamily="18" charset="0"/>
              </a:rPr>
              <a:t> хорошее психическое состояние можно с помощью некоторых методов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Психорегуляция</a:t>
            </a:r>
            <a:r>
              <a:rPr lang="ru-RU" dirty="0" smtClean="0">
                <a:latin typeface="Times New Roman" panose="02020603050405020304" pitchFamily="18" charset="0"/>
                <a:cs typeface="Times New Roman" panose="02020603050405020304" pitchFamily="18" charset="0"/>
              </a:rPr>
              <a:t> в спорте представляется сегодня как устоявшееся научное направление в спортивной психологии. Ее основная цель - формирование особого психического состояния, способствующего наиболее полному использованию спортсменом своего потенциала, накопленного на тренировках. </a:t>
            </a:r>
            <a:r>
              <a:rPr lang="ru-RU" dirty="0" err="1" smtClean="0">
                <a:latin typeface="Times New Roman" panose="02020603050405020304" pitchFamily="18" charset="0"/>
                <a:cs typeface="Times New Roman" panose="02020603050405020304" pitchFamily="18" charset="0"/>
              </a:rPr>
              <a:t>Психорегуляция</a:t>
            </a:r>
            <a:r>
              <a:rPr lang="ru-RU" dirty="0" smtClean="0">
                <a:latin typeface="Times New Roman" panose="02020603050405020304" pitchFamily="18" charset="0"/>
                <a:cs typeface="Times New Roman" panose="02020603050405020304" pitchFamily="18" charset="0"/>
              </a:rPr>
              <a:t> является предметом исследований ряда спортивных психологов, и в большей своей части она разработана в области управления предстартовым состоянием спортсмена.</a:t>
            </a:r>
          </a:p>
          <a:p>
            <a:pPr algn="just"/>
            <a:r>
              <a:rPr lang="ru-RU" b="1" dirty="0" smtClean="0">
                <a:latin typeface="Times New Roman" panose="02020603050405020304" pitchFamily="18" charset="0"/>
                <a:cs typeface="Times New Roman" panose="02020603050405020304" pitchFamily="18" charset="0"/>
              </a:rPr>
              <a:t>1.Понятие </a:t>
            </a:r>
            <a:r>
              <a:rPr lang="ru-RU" b="1" dirty="0" err="1" smtClean="0">
                <a:latin typeface="Times New Roman" panose="02020603050405020304" pitchFamily="18" charset="0"/>
                <a:cs typeface="Times New Roman" panose="02020603050405020304" pitchFamily="18" charset="0"/>
              </a:rPr>
              <a:t>психорегуляции</a:t>
            </a:r>
            <a:r>
              <a:rPr lang="ru-RU" b="1" dirty="0" smtClean="0">
                <a:latin typeface="Times New Roman" panose="02020603050405020304" pitchFamily="18" charset="0"/>
                <a:cs typeface="Times New Roman" panose="02020603050405020304" pitchFamily="18" charset="0"/>
              </a:rPr>
              <a:t> в спорте</a:t>
            </a:r>
          </a:p>
          <a:p>
            <a:pPr algn="just"/>
            <a:r>
              <a:rPr lang="ru-RU" b="1" dirty="0" err="1" smtClean="0">
                <a:latin typeface="Times New Roman" panose="02020603050405020304" pitchFamily="18" charset="0"/>
                <a:cs typeface="Times New Roman" panose="02020603050405020304" pitchFamily="18" charset="0"/>
              </a:rPr>
              <a:t>Психорегуляция</a:t>
            </a:r>
            <a:r>
              <a:rPr lang="ru-RU" b="1" dirty="0" smtClean="0">
                <a:latin typeface="Times New Roman" panose="02020603050405020304" pitchFamily="18" charset="0"/>
                <a:cs typeface="Times New Roman" panose="02020603050405020304" pitchFamily="18" charset="0"/>
              </a:rPr>
              <a:t> в спорте </a:t>
            </a:r>
            <a:r>
              <a:rPr lang="ru-RU" dirty="0" smtClean="0">
                <a:latin typeface="Times New Roman" panose="02020603050405020304" pitchFamily="18" charset="0"/>
                <a:cs typeface="Times New Roman" panose="02020603050405020304" pitchFamily="18" charset="0"/>
              </a:rPr>
              <a:t>– это комплекс мероприятий, направленный на формирование у спортсмена психического состояния, способствующего повышению спортивной работоспособности.</a:t>
            </a:r>
          </a:p>
          <a:p>
            <a:pPr algn="just"/>
            <a:r>
              <a:rPr lang="ru-RU" b="1" dirty="0" err="1" smtClean="0">
                <a:latin typeface="Times New Roman" panose="02020603050405020304" pitchFamily="18" charset="0"/>
                <a:cs typeface="Times New Roman" panose="02020603050405020304" pitchFamily="18" charset="0"/>
              </a:rPr>
              <a:t>Психорегуляцию</a:t>
            </a:r>
            <a:r>
              <a:rPr lang="ru-RU" b="1" dirty="0" smtClean="0">
                <a:latin typeface="Times New Roman" panose="02020603050405020304" pitchFamily="18" charset="0"/>
                <a:cs typeface="Times New Roman" panose="02020603050405020304" pitchFamily="18" charset="0"/>
              </a:rPr>
              <a:t> можно рассматривать в двух аспектах:</a:t>
            </a:r>
          </a:p>
          <a:p>
            <a:pPr algn="just"/>
            <a:r>
              <a:rPr lang="ru-RU" i="1" dirty="0" smtClean="0">
                <a:latin typeface="Times New Roman" panose="02020603050405020304" pitchFamily="18" charset="0"/>
                <a:cs typeface="Times New Roman" panose="02020603050405020304" pitchFamily="18" charset="0"/>
              </a:rPr>
              <a:t>1) как способность спортсмена управлять своими мыслями, чувствами, действиями;</a:t>
            </a:r>
          </a:p>
          <a:p>
            <a:pPr algn="just"/>
            <a:r>
              <a:rPr lang="ru-RU" i="1" dirty="0" smtClean="0">
                <a:latin typeface="Times New Roman" panose="02020603050405020304" pitchFamily="18" charset="0"/>
                <a:cs typeface="Times New Roman" panose="02020603050405020304" pitchFamily="18" charset="0"/>
              </a:rPr>
              <a:t>2) как деятельность спортсмена по использованию средств </a:t>
            </a:r>
            <a:r>
              <a:rPr lang="ru-RU" i="1" dirty="0" err="1" smtClean="0">
                <a:latin typeface="Times New Roman" panose="02020603050405020304" pitchFamily="18" charset="0"/>
                <a:cs typeface="Times New Roman" panose="02020603050405020304" pitchFamily="18" charset="0"/>
              </a:rPr>
              <a:t>психорегуляции</a:t>
            </a:r>
            <a:r>
              <a:rPr lang="ru-RU" i="1" dirty="0" smtClean="0">
                <a:latin typeface="Times New Roman" panose="02020603050405020304" pitchFamily="18" charset="0"/>
                <a:cs typeface="Times New Roman" panose="02020603050405020304" pitchFamily="18" charset="0"/>
              </a:rPr>
              <a:t> на тренировках и соревнованиях, способствующих оптимальному проявлению собственных физических и технических возможностей. То есть, приёмы </a:t>
            </a:r>
            <a:r>
              <a:rPr lang="ru-RU" i="1" dirty="0" err="1" smtClean="0">
                <a:latin typeface="Times New Roman" panose="02020603050405020304" pitchFamily="18" charset="0"/>
                <a:cs typeface="Times New Roman" panose="02020603050405020304" pitchFamily="18" charset="0"/>
              </a:rPr>
              <a:t>психорегуляции</a:t>
            </a:r>
            <a:r>
              <a:rPr lang="ru-RU" i="1" dirty="0" smtClean="0">
                <a:latin typeface="Times New Roman" panose="02020603050405020304" pitchFamily="18" charset="0"/>
                <a:cs typeface="Times New Roman" panose="02020603050405020304" pitchFamily="18" charset="0"/>
              </a:rPr>
              <a:t>, с одной стороны, это подготовка к спортивной деятельности, с другой стороны – неотъемлемая часть самого процесса соревнований.</a:t>
            </a:r>
          </a:p>
          <a:p>
            <a:pPr algn="just"/>
            <a:r>
              <a:rPr lang="ru-RU" b="1" dirty="0" err="1" smtClean="0">
                <a:latin typeface="Times New Roman" panose="02020603050405020304" pitchFamily="18" charset="0"/>
                <a:cs typeface="Times New Roman" panose="02020603050405020304" pitchFamily="18" charset="0"/>
              </a:rPr>
              <a:t>Психорегуляция</a:t>
            </a:r>
            <a:r>
              <a:rPr lang="ru-RU" dirty="0" smtClean="0">
                <a:latin typeface="Times New Roman" panose="02020603050405020304" pitchFamily="18" charset="0"/>
                <a:cs typeface="Times New Roman" panose="02020603050405020304" pitchFamily="18" charset="0"/>
              </a:rPr>
              <a:t> в спорте представляется сегодня как устоявшееся научное направление в спортивной психологии. Ее основная цель — формирование особого психического состояния, способствующего наиболее полному использованию спортсменом своего потенциала, накопленного на тренировках. Эта задача достигается благодаря специальным центрально-мозговым перестройкам, создающим такую интегративную деятельность организма, которая наиболее рационально направляет возможности спортсмена на решение конкретных задач. Это уже конечная цель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а достигать ее в процессе соревнований можно лишь при условии овладения </a:t>
            </a:r>
            <a:r>
              <a:rPr lang="ru-RU" dirty="0" err="1" smtClean="0">
                <a:latin typeface="Times New Roman" panose="02020603050405020304" pitchFamily="18" charset="0"/>
                <a:cs typeface="Times New Roman" panose="02020603050405020304" pitchFamily="18" charset="0"/>
              </a:rPr>
              <a:t>психорегуляцией</a:t>
            </a:r>
            <a:r>
              <a:rPr lang="ru-RU" dirty="0" smtClean="0">
                <a:latin typeface="Times New Roman" panose="02020603050405020304" pitchFamily="18" charset="0"/>
                <a:cs typeface="Times New Roman" panose="02020603050405020304" pitchFamily="18" charset="0"/>
              </a:rPr>
              <a:t> на тренировках.</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6672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4524315"/>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2.Методы </a:t>
            </a:r>
            <a:r>
              <a:rPr lang="ru-RU" b="1" dirty="0" err="1" smtClean="0">
                <a:latin typeface="Times New Roman" panose="02020603050405020304" pitchFamily="18" charset="0"/>
                <a:cs typeface="Times New Roman" panose="02020603050405020304" pitchFamily="18" charset="0"/>
              </a:rPr>
              <a:t>психорегуляции</a:t>
            </a:r>
            <a:endParaRPr lang="ru-RU" b="1"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разнообразны и достаточно многочисленны</a:t>
            </a:r>
          </a:p>
          <a:p>
            <a:r>
              <a:rPr lang="ru-RU" i="1" dirty="0" smtClean="0">
                <a:latin typeface="Times New Roman" panose="02020603050405020304" pitchFamily="18" charset="0"/>
                <a:cs typeface="Times New Roman" panose="02020603050405020304" pitchFamily="18" charset="0"/>
              </a:rPr>
              <a:t>1) по природе различаются – методы </a:t>
            </a:r>
            <a:r>
              <a:rPr lang="ru-RU" i="1" dirty="0" err="1" smtClean="0">
                <a:latin typeface="Times New Roman" panose="02020603050405020304" pitchFamily="18" charset="0"/>
                <a:cs typeface="Times New Roman" panose="02020603050405020304" pitchFamily="18" charset="0"/>
              </a:rPr>
              <a:t>саморегуляции</a:t>
            </a:r>
            <a:r>
              <a:rPr lang="ru-RU" i="1" dirty="0" smtClean="0">
                <a:latin typeface="Times New Roman" panose="02020603050405020304" pitchFamily="18" charset="0"/>
                <a:cs typeface="Times New Roman" panose="02020603050405020304" pitchFamily="18" charset="0"/>
              </a:rPr>
              <a:t> и </a:t>
            </a:r>
            <a:r>
              <a:rPr lang="ru-RU" i="1" dirty="0" err="1" smtClean="0">
                <a:latin typeface="Times New Roman" panose="02020603050405020304" pitchFamily="18" charset="0"/>
                <a:cs typeface="Times New Roman" panose="02020603050405020304" pitchFamily="18" charset="0"/>
              </a:rPr>
              <a:t>гетерорегуляции</a:t>
            </a:r>
            <a:r>
              <a:rPr lang="ru-RU" i="1" dirty="0" smtClean="0">
                <a:latin typeface="Times New Roman" panose="02020603050405020304" pitchFamily="18" charset="0"/>
                <a:cs typeface="Times New Roman" panose="02020603050405020304" pitchFamily="18" charset="0"/>
              </a:rPr>
              <a:t>;</a:t>
            </a:r>
          </a:p>
          <a:p>
            <a:r>
              <a:rPr lang="ru-RU" i="1" dirty="0" smtClean="0">
                <a:latin typeface="Times New Roman" panose="02020603050405020304" pitchFamily="18" charset="0"/>
                <a:cs typeface="Times New Roman" panose="02020603050405020304" pitchFamily="18" charset="0"/>
              </a:rPr>
              <a:t>2) по содержанию – на вербальные и невербальные;</a:t>
            </a:r>
          </a:p>
          <a:p>
            <a:r>
              <a:rPr lang="ru-RU" i="1" dirty="0" smtClean="0">
                <a:latin typeface="Times New Roman" panose="02020603050405020304" pitchFamily="18" charset="0"/>
                <a:cs typeface="Times New Roman" panose="02020603050405020304" pitchFamily="18" charset="0"/>
              </a:rPr>
              <a:t>3) по технике оснащения – на аппаратурные и </a:t>
            </a:r>
            <a:r>
              <a:rPr lang="ru-RU" i="1" dirty="0" err="1" smtClean="0">
                <a:latin typeface="Times New Roman" panose="02020603050405020304" pitchFamily="18" charset="0"/>
                <a:cs typeface="Times New Roman" panose="02020603050405020304" pitchFamily="18" charset="0"/>
              </a:rPr>
              <a:t>безаппаратурные</a:t>
            </a:r>
            <a:r>
              <a:rPr lang="ru-RU" i="1" dirty="0" smtClean="0">
                <a:latin typeface="Times New Roman" panose="02020603050405020304" pitchFamily="18" charset="0"/>
                <a:cs typeface="Times New Roman" panose="02020603050405020304" pitchFamily="18" charset="0"/>
              </a:rPr>
              <a:t>;</a:t>
            </a:r>
          </a:p>
          <a:p>
            <a:r>
              <a:rPr lang="ru-RU" i="1" dirty="0" smtClean="0">
                <a:latin typeface="Times New Roman" panose="02020603050405020304" pitchFamily="18" charset="0"/>
                <a:cs typeface="Times New Roman" panose="02020603050405020304" pitchFamily="18" charset="0"/>
              </a:rPr>
              <a:t>4) по способу использования – на контактные и бесконтактные. </a:t>
            </a:r>
          </a:p>
          <a:p>
            <a:r>
              <a:rPr lang="ru-RU" dirty="0" smtClean="0">
                <a:latin typeface="Times New Roman" panose="02020603050405020304" pitchFamily="18" charset="0"/>
                <a:cs typeface="Times New Roman" panose="02020603050405020304" pitchFamily="18" charset="0"/>
              </a:rPr>
              <a:t>Наиболее рациональным является принцип, предлагаемый </a:t>
            </a:r>
            <a:r>
              <a:rPr lang="ru-RU" dirty="0" err="1" smtClean="0">
                <a:latin typeface="Times New Roman" panose="02020603050405020304" pitchFamily="18" charset="0"/>
                <a:cs typeface="Times New Roman" panose="02020603050405020304" pitchFamily="18" charset="0"/>
              </a:rPr>
              <a:t>В.М.Мельниковым</a:t>
            </a:r>
            <a:r>
              <a:rPr lang="ru-RU" dirty="0" smtClean="0">
                <a:latin typeface="Times New Roman" panose="02020603050405020304" pitchFamily="18" charset="0"/>
                <a:cs typeface="Times New Roman" panose="02020603050405020304" pitchFamily="18" charset="0"/>
              </a:rPr>
              <a:t>.</a:t>
            </a:r>
          </a:p>
          <a:p>
            <a:pPr algn="ctr"/>
            <a:r>
              <a:rPr lang="ru-RU" b="1" dirty="0" smtClean="0">
                <a:latin typeface="Times New Roman" panose="02020603050405020304" pitchFamily="18" charset="0"/>
                <a:cs typeface="Times New Roman" panose="02020603050405020304" pitchFamily="18" charset="0"/>
              </a:rPr>
              <a:t>Классификация методов </a:t>
            </a:r>
            <a:r>
              <a:rPr lang="ru-RU" b="1" dirty="0" err="1" smtClean="0">
                <a:latin typeface="Times New Roman" panose="02020603050405020304" pitchFamily="18" charset="0"/>
                <a:cs typeface="Times New Roman" panose="02020603050405020304" pitchFamily="18" charset="0"/>
              </a:rPr>
              <a:t>психорегуляции</a:t>
            </a:r>
            <a:r>
              <a:rPr lang="ru-RU" b="1" dirty="0" smtClean="0">
                <a:latin typeface="Times New Roman" panose="02020603050405020304" pitchFamily="18" charset="0"/>
                <a:cs typeface="Times New Roman" panose="02020603050405020304" pitchFamily="18" charset="0"/>
              </a:rPr>
              <a:t> (по В.М. Мельникову)</a:t>
            </a: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0" y="2292825"/>
            <a:ext cx="12192000" cy="4565176"/>
          </a:xfrm>
          <a:prstGeom prst="rect">
            <a:avLst/>
          </a:prstGeom>
        </p:spPr>
      </p:pic>
    </p:spTree>
    <p:extLst>
      <p:ext uri="{BB962C8B-B14F-4D97-AF65-F5344CB8AC3E}">
        <p14:creationId xmlns:p14="http://schemas.microsoft.com/office/powerpoint/2010/main" val="1404267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Он выделяет две группы методов:</a:t>
            </a:r>
          </a:p>
          <a:p>
            <a:r>
              <a:rPr lang="ru-RU" i="1" dirty="0" err="1" smtClean="0">
                <a:latin typeface="Times New Roman" panose="02020603050405020304" pitchFamily="18" charset="0"/>
                <a:cs typeface="Times New Roman" panose="02020603050405020304" pitchFamily="18" charset="0"/>
              </a:rPr>
              <a:t>Гетерорегуляционные</a:t>
            </a:r>
            <a:r>
              <a:rPr lang="ru-RU" i="1" dirty="0" smtClean="0">
                <a:latin typeface="Times New Roman" panose="02020603050405020304" pitchFamily="18" charset="0"/>
                <a:cs typeface="Times New Roman" panose="02020603050405020304" pitchFamily="18" charset="0"/>
              </a:rPr>
              <a:t> (методы, которые могут быть реализованы в обычном состоянии бодрствования или в измененном состоянии сознания – гипноз);</a:t>
            </a:r>
          </a:p>
          <a:p>
            <a:r>
              <a:rPr lang="ru-RU" i="1" dirty="0" err="1" smtClean="0">
                <a:latin typeface="Times New Roman" panose="02020603050405020304" pitchFamily="18" charset="0"/>
                <a:cs typeface="Times New Roman" panose="02020603050405020304" pitchFamily="18" charset="0"/>
              </a:rPr>
              <a:t>Ауторегуляционные</a:t>
            </a:r>
            <a:r>
              <a:rPr lang="ru-RU" i="1" dirty="0" smtClean="0">
                <a:latin typeface="Times New Roman" panose="02020603050405020304" pitchFamily="18" charset="0"/>
                <a:cs typeface="Times New Roman" panose="02020603050405020304" pitchFamily="18" charset="0"/>
              </a:rPr>
              <a:t> (методы </a:t>
            </a:r>
            <a:r>
              <a:rPr lang="ru-RU" i="1" dirty="0" err="1" smtClean="0">
                <a:latin typeface="Times New Roman" panose="02020603050405020304" pitchFamily="18" charset="0"/>
                <a:cs typeface="Times New Roman" panose="02020603050405020304" pitchFamily="18" charset="0"/>
              </a:rPr>
              <a:t>саморегуляции</a:t>
            </a:r>
            <a:r>
              <a:rPr lang="ru-RU" i="1" dirty="0" smtClean="0">
                <a:latin typeface="Times New Roman" panose="02020603050405020304" pitchFamily="18" charset="0"/>
                <a:cs typeface="Times New Roman" panose="02020603050405020304" pitchFamily="18" charset="0"/>
              </a:rPr>
              <a:t>).</a:t>
            </a:r>
          </a:p>
          <a:p>
            <a:r>
              <a:rPr lang="ru-RU" b="1" dirty="0" smtClean="0">
                <a:latin typeface="Times New Roman" panose="02020603050405020304" pitchFamily="18" charset="0"/>
                <a:cs typeface="Times New Roman" panose="02020603050405020304" pitchFamily="18" charset="0"/>
              </a:rPr>
              <a:t>2.1.Методы </a:t>
            </a:r>
            <a:r>
              <a:rPr lang="ru-RU" b="1" dirty="0" err="1" smtClean="0">
                <a:latin typeface="Times New Roman" panose="02020603050405020304" pitchFamily="18" charset="0"/>
                <a:cs typeface="Times New Roman" panose="02020603050405020304" pitchFamily="18" charset="0"/>
              </a:rPr>
              <a:t>гетерорегуляции</a:t>
            </a:r>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Вербальные методы внушения </a:t>
            </a:r>
            <a:r>
              <a:rPr lang="ru-RU" dirty="0" smtClean="0">
                <a:latin typeface="Times New Roman" panose="02020603050405020304" pitchFamily="18" charset="0"/>
                <a:cs typeface="Times New Roman" panose="02020603050405020304" pitchFamily="18" charset="0"/>
              </a:rPr>
              <a:t>подразделяются на беседу, убеждение, приказ и рациональное внушение (в обычном состоянии).</a:t>
            </a:r>
          </a:p>
          <a:p>
            <a:pPr algn="just"/>
            <a:r>
              <a:rPr lang="ru-RU" b="1" dirty="0" smtClean="0">
                <a:latin typeface="Times New Roman" panose="02020603050405020304" pitchFamily="18" charset="0"/>
                <a:cs typeface="Times New Roman" panose="02020603050405020304" pitchFamily="18" charset="0"/>
              </a:rPr>
              <a:t>Беседа</a:t>
            </a:r>
            <a:r>
              <a:rPr lang="ru-RU" dirty="0" smtClean="0">
                <a:latin typeface="Times New Roman" panose="02020603050405020304" pitchFamily="18" charset="0"/>
                <a:cs typeface="Times New Roman" panose="02020603050405020304" pitchFamily="18" charset="0"/>
              </a:rPr>
              <a:t> предусматривает общение со спортсменом с целью снять нервное напряжение или предстартовую апатию (обычно применяется тот или иной способ отвлечения).</a:t>
            </a:r>
          </a:p>
          <a:p>
            <a:pPr algn="just"/>
            <a:r>
              <a:rPr lang="ru-RU" b="1" dirty="0" smtClean="0">
                <a:latin typeface="Times New Roman" panose="02020603050405020304" pitchFamily="18" charset="0"/>
                <a:cs typeface="Times New Roman" panose="02020603050405020304" pitchFamily="18" charset="0"/>
              </a:rPr>
              <a:t>Убеждение</a:t>
            </a:r>
            <a:r>
              <a:rPr lang="ru-RU" dirty="0" smtClean="0">
                <a:latin typeface="Times New Roman" panose="02020603050405020304" pitchFamily="18" charset="0"/>
                <a:cs typeface="Times New Roman" panose="02020603050405020304" pitchFamily="18" charset="0"/>
              </a:rPr>
              <a:t> преследует более четкие целевые задачи: настроить спортсмена на конкретную деятельность; убедить в нерациональности того или иного поведения, состояния.</a:t>
            </a:r>
          </a:p>
          <a:p>
            <a:pPr algn="just"/>
            <a:r>
              <a:rPr lang="ru-RU" b="1" dirty="0" smtClean="0">
                <a:latin typeface="Times New Roman" panose="02020603050405020304" pitchFamily="18" charset="0"/>
                <a:cs typeface="Times New Roman" panose="02020603050405020304" pitchFamily="18" charset="0"/>
              </a:rPr>
              <a:t>Приказ </a:t>
            </a:r>
            <a:r>
              <a:rPr lang="ru-RU" dirty="0" smtClean="0">
                <a:latin typeface="Times New Roman" panose="02020603050405020304" pitchFamily="18" charset="0"/>
                <a:cs typeface="Times New Roman" panose="02020603050405020304" pitchFamily="18" charset="0"/>
              </a:rPr>
              <a:t>– наиболее императивная форма внушения в бодрствующем состоянии. Он должен быть конкретным, четким и кратки</a:t>
            </a:r>
            <a:r>
              <a:rPr lang="ru-RU" b="1" dirty="0" smtClean="0">
                <a:latin typeface="Times New Roman" panose="02020603050405020304" pitchFamily="18" charset="0"/>
                <a:cs typeface="Times New Roman" panose="02020603050405020304" pitchFamily="18" charset="0"/>
              </a:rPr>
              <a:t>м.</a:t>
            </a:r>
          </a:p>
          <a:p>
            <a:pPr algn="just"/>
            <a:r>
              <a:rPr lang="ru-RU" b="1" dirty="0" smtClean="0">
                <a:latin typeface="Times New Roman" panose="02020603050405020304" pitchFamily="18" charset="0"/>
                <a:cs typeface="Times New Roman" panose="02020603050405020304" pitchFamily="18" charset="0"/>
              </a:rPr>
              <a:t>Рациональное внушение </a:t>
            </a:r>
            <a:r>
              <a:rPr lang="ru-RU" dirty="0" smtClean="0">
                <a:latin typeface="Times New Roman" panose="02020603050405020304" pitchFamily="18" charset="0"/>
                <a:cs typeface="Times New Roman" panose="02020603050405020304" pitchFamily="18" charset="0"/>
              </a:rPr>
              <a:t>– это более сложный метод вербальной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Он включает в себя следующие задачи:</a:t>
            </a:r>
          </a:p>
          <a:p>
            <a:pPr algn="just"/>
            <a:r>
              <a:rPr lang="ru-RU" dirty="0" smtClean="0">
                <a:latin typeface="Times New Roman" panose="02020603050405020304" pitchFamily="18" charset="0"/>
                <a:cs typeface="Times New Roman" panose="02020603050405020304" pitchFamily="18" charset="0"/>
              </a:rPr>
              <a:t>логично убедить спортсмена в необходимости выполнить какой-то комплекс мероприятий, настроиться на ту или иную деятельность; устранить ненужное эмоциональное напряжение или, наоборот, поднять нервно-психическую активность;</a:t>
            </a:r>
          </a:p>
          <a:p>
            <a:pPr algn="just"/>
            <a:r>
              <a:rPr lang="ru-RU" dirty="0" smtClean="0">
                <a:latin typeface="Times New Roman" panose="02020603050405020304" pitchFamily="18" charset="0"/>
                <a:cs typeface="Times New Roman" panose="02020603050405020304" pitchFamily="18" charset="0"/>
              </a:rPr>
              <a:t>выстроить благоприятную перспективу, которая могла бы быть у спортсмена, если бы он следовал предлагаемым психогигиеническим советам.</a:t>
            </a:r>
          </a:p>
          <a:p>
            <a:pPr algn="just"/>
            <a:r>
              <a:rPr lang="ru-RU" dirty="0" smtClean="0">
                <a:latin typeface="Times New Roman" panose="02020603050405020304" pitchFamily="18" charset="0"/>
                <a:cs typeface="Times New Roman" panose="02020603050405020304" pitchFamily="18" charset="0"/>
              </a:rPr>
              <a:t>Среди вербальных методов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требующих для их реализации особых психических состояний, следует выделить различные варианты </a:t>
            </a:r>
            <a:r>
              <a:rPr lang="ru-RU" dirty="0" err="1" smtClean="0">
                <a:latin typeface="Times New Roman" panose="02020603050405020304" pitchFamily="18" charset="0"/>
                <a:cs typeface="Times New Roman" panose="02020603050405020304" pitchFamily="18" charset="0"/>
              </a:rPr>
              <a:t>гипносуггестии</a:t>
            </a:r>
            <a:r>
              <a:rPr lang="ru-RU" dirty="0" smtClean="0">
                <a:latin typeface="Times New Roman" panose="02020603050405020304" pitchFamily="18" charset="0"/>
                <a:cs typeface="Times New Roman" panose="02020603050405020304" pitchFamily="18" charset="0"/>
              </a:rPr>
              <a:t> (внушение во сне): </a:t>
            </a:r>
            <a:r>
              <a:rPr lang="ru-RU" b="1" dirty="0" smtClean="0">
                <a:latin typeface="Times New Roman" panose="02020603050405020304" pitchFamily="18" charset="0"/>
                <a:cs typeface="Times New Roman" panose="02020603050405020304" pitchFamily="18" charset="0"/>
              </a:rPr>
              <a:t>фракционный гипноз (частичный) </a:t>
            </a:r>
            <a:r>
              <a:rPr lang="ru-RU" dirty="0" smtClean="0">
                <a:latin typeface="Times New Roman" panose="02020603050405020304" pitchFamily="18" charset="0"/>
                <a:cs typeface="Times New Roman" panose="02020603050405020304" pitchFamily="18" charset="0"/>
              </a:rPr>
              <a:t>заключается в том, что процесс внушения как бы разбивается на части. После того как человек погружается в состояние сна и пребывает в нем в течение нескольких минут, его пробуждают и уточняют, не было ли каких-либо помех, договариваются с ним о стиле дальнейшего проведения внушения, вновь погружают в </a:t>
            </a:r>
            <a:r>
              <a:rPr lang="ru-RU" dirty="0" err="1" smtClean="0">
                <a:latin typeface="Times New Roman" panose="02020603050405020304" pitchFamily="18" charset="0"/>
                <a:cs typeface="Times New Roman" panose="02020603050405020304" pitchFamily="18" charset="0"/>
              </a:rPr>
              <a:t>сноподобное</a:t>
            </a:r>
            <a:r>
              <a:rPr lang="ru-RU" dirty="0" smtClean="0">
                <a:latin typeface="Times New Roman" panose="02020603050405020304" pitchFamily="18" charset="0"/>
                <a:cs typeface="Times New Roman" panose="02020603050405020304" pitchFamily="18" charset="0"/>
              </a:rPr>
              <a:t> состояние;</a:t>
            </a:r>
          </a:p>
          <a:p>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4962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8463"/>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гипносуггестия (метод максимального включения в реальную спортивную ситуацию, «репортаж») заключается в том, что</a:t>
            </a:r>
          </a:p>
          <a:p>
            <a:pPr algn="just"/>
            <a:r>
              <a:rPr lang="ru-RU" dirty="0" smtClean="0">
                <a:latin typeface="Times New Roman" panose="02020603050405020304" pitchFamily="18" charset="0"/>
                <a:cs typeface="Times New Roman" panose="02020603050405020304" pitchFamily="18" charset="0"/>
              </a:rPr>
              <a:t>Ликвидацией уже сформировавшихся состояний.</a:t>
            </a:r>
          </a:p>
          <a:p>
            <a:pPr algn="just"/>
            <a:r>
              <a:rPr lang="ru-RU" dirty="0" smtClean="0">
                <a:latin typeface="Times New Roman" panose="02020603050405020304" pitchFamily="18" charset="0"/>
                <a:cs typeface="Times New Roman" panose="02020603050405020304" pitchFamily="18" charset="0"/>
              </a:rPr>
              <a:t>Для проведения этого процесса может использоваться множество средств и методов воздействия извне или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a:t>
            </a:r>
          </a:p>
          <a:p>
            <a:pPr algn="just"/>
            <a:r>
              <a:rPr lang="ru-RU" b="1" dirty="0" smtClean="0">
                <a:latin typeface="Times New Roman" panose="02020603050405020304" pitchFamily="18" charset="0"/>
                <a:cs typeface="Times New Roman" panose="02020603050405020304" pitchFamily="18" charset="0"/>
              </a:rPr>
              <a:t>3.Актуальные для </a:t>
            </a:r>
            <a:r>
              <a:rPr lang="ru-RU" b="1" dirty="0" err="1" smtClean="0">
                <a:latin typeface="Times New Roman" panose="02020603050405020304" pitchFamily="18" charset="0"/>
                <a:cs typeface="Times New Roman" panose="02020603050405020304" pitchFamily="18" charset="0"/>
              </a:rPr>
              <a:t>психорегуляции</a:t>
            </a:r>
            <a:r>
              <a:rPr lang="ru-RU" b="1" dirty="0" smtClean="0">
                <a:latin typeface="Times New Roman" panose="02020603050405020304" pitchFamily="18" charset="0"/>
                <a:cs typeface="Times New Roman" panose="02020603050405020304" pitchFamily="18" charset="0"/>
              </a:rPr>
              <a:t> состояния</a:t>
            </a:r>
          </a:p>
          <a:p>
            <a:pPr algn="just"/>
            <a:r>
              <a:rPr lang="ru-RU" dirty="0" smtClean="0">
                <a:latin typeface="Times New Roman" panose="02020603050405020304" pitchFamily="18" charset="0"/>
                <a:cs typeface="Times New Roman" panose="02020603050405020304" pitchFamily="18" charset="0"/>
              </a:rPr>
              <a:t>Наибольшую актуальность для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имеют такие психические состояния, как утомление, избыточное нервно-психическое напряжение (включая предстартовую лихорадку), фрустрация (разочарование).</a:t>
            </a:r>
          </a:p>
          <a:p>
            <a:pPr algn="just"/>
            <a:r>
              <a:rPr lang="ru-RU" dirty="0" smtClean="0">
                <a:latin typeface="Times New Roman" panose="02020603050405020304" pitchFamily="18" charset="0"/>
                <a:cs typeface="Times New Roman" panose="02020603050405020304" pitchFamily="18" charset="0"/>
              </a:rPr>
              <a:t>Каждое из этих состояний может детализироваться, так как имеет собирательный характер, поэтому разработка сеанса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должна содержать решение оперативных задач, направленных на восстановление работоспособности, эмоционального состояния, боевого настроения. При этом непременно должны учитываться условия каждого конкретного случая отдельно.</a:t>
            </a:r>
          </a:p>
          <a:p>
            <a:pPr algn="just"/>
            <a:r>
              <a:rPr lang="ru-RU" b="1" dirty="0" smtClean="0">
                <a:latin typeface="Times New Roman" panose="02020603050405020304" pitchFamily="18" charset="0"/>
                <a:cs typeface="Times New Roman" panose="02020603050405020304" pitchFamily="18" charset="0"/>
              </a:rPr>
              <a:t>Утомление</a:t>
            </a:r>
          </a:p>
          <a:p>
            <a:pPr algn="just"/>
            <a:r>
              <a:rPr lang="ru-RU" dirty="0" smtClean="0">
                <a:latin typeface="Times New Roman" panose="02020603050405020304" pitchFamily="18" charset="0"/>
                <a:cs typeface="Times New Roman" panose="02020603050405020304" pitchFamily="18" charset="0"/>
              </a:rPr>
              <a:t>Процесс развития утомления протекает сложно: сначала спортсмен ощущает вялость, сонливость, апатию, снижение интереса к выполняемой деятельности, затем у него наблюдается повышенная возбудимость, быстрая смена настроения; на последней стадии отмечается комплекс ярко выраженных невротических явлений: неустойчивость настроения, нарушение сна, низкая работоспособность, апатия, различные функциональные расстройства (головные боли, боли в сердце, вегетососудистая дистония и т.п.).</a:t>
            </a:r>
          </a:p>
          <a:p>
            <a:pPr algn="just"/>
            <a:r>
              <a:rPr lang="ru-RU" dirty="0" smtClean="0">
                <a:latin typeface="Times New Roman" panose="02020603050405020304" pitchFamily="18" charset="0"/>
                <a:cs typeface="Times New Roman" panose="02020603050405020304" pitchFamily="18" charset="0"/>
              </a:rPr>
              <a:t>Часто нарастание утомления сопровождается заболеваниями и травматизмом. Следует подчеркнуть, что в периоды переутомления рекомендуется снизить не только физические, но и психические нагрузки, чрезвычайно полезно использовать все виды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 которых присутствуют средства искусства и культуры. Но необходимо помнить, что эти средства должны играть отвлекающую роль. Например, можно посмотреть легкий, веселый фильм. Однако если для этого требуется перемещение спортсмена на значительное расстояние (ехать до места демонстрации фильма на транспорте или достаточно продолжительное время идти), то это уже не будет </a:t>
            </a:r>
            <a:r>
              <a:rPr lang="ru-RU" dirty="0" err="1" smtClean="0">
                <a:latin typeface="Times New Roman" panose="02020603050405020304" pitchFamily="18" charset="0"/>
                <a:cs typeface="Times New Roman" panose="02020603050405020304" pitchFamily="18" charset="0"/>
              </a:rPr>
              <a:t>психорегуляцией</a:t>
            </a:r>
            <a:r>
              <a:rPr lang="ru-RU" dirty="0" smtClean="0">
                <a:latin typeface="Times New Roman" panose="02020603050405020304" pitchFamily="18" charset="0"/>
                <a:cs typeface="Times New Roman" panose="02020603050405020304" pitchFamily="18" charset="0"/>
              </a:rPr>
              <a:t> и никакой пользы для спортсмена в состоянии переутомления не принесет.</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1784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6042"/>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после погружения в сон специалист, ведущий сеанс, начинает как бы вести репортаж о матче или поединке с участием спортсмена, который находится под гипнозом.</a:t>
            </a:r>
          </a:p>
          <a:p>
            <a:pPr algn="just"/>
            <a:r>
              <a:rPr lang="ru-RU" dirty="0" smtClean="0">
                <a:latin typeface="Times New Roman" panose="02020603050405020304" pitchFamily="18" charset="0"/>
                <a:cs typeface="Times New Roman" panose="02020603050405020304" pitchFamily="18" charset="0"/>
              </a:rPr>
              <a:t>Среди невербальных методов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выделяют аппаратурные и </a:t>
            </a:r>
            <a:r>
              <a:rPr lang="ru-RU" dirty="0" err="1" smtClean="0">
                <a:latin typeface="Times New Roman" panose="02020603050405020304" pitchFamily="18" charset="0"/>
                <a:cs typeface="Times New Roman" panose="02020603050405020304" pitchFamily="18" charset="0"/>
              </a:rPr>
              <a:t>безаппаратурные</a:t>
            </a:r>
            <a:r>
              <a:rPr lang="ru-RU" dirty="0" smtClean="0">
                <a:latin typeface="Times New Roman" panose="02020603050405020304" pitchFamily="18" charset="0"/>
                <a:cs typeface="Times New Roman" panose="02020603050405020304" pitchFamily="18" charset="0"/>
              </a:rPr>
              <a:t>. В аппаратурных методах для формирования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используют аппараты типа «Электросон».</a:t>
            </a:r>
          </a:p>
          <a:p>
            <a:pPr algn="just"/>
            <a:r>
              <a:rPr lang="ru-RU" b="1" dirty="0" smtClean="0">
                <a:latin typeface="Times New Roman" panose="02020603050405020304" pitchFamily="18" charset="0"/>
                <a:cs typeface="Times New Roman" panose="02020603050405020304" pitchFamily="18" charset="0"/>
              </a:rPr>
              <a:t>2.2Методы </a:t>
            </a:r>
            <a:r>
              <a:rPr lang="ru-RU" b="1" dirty="0" err="1" smtClean="0">
                <a:latin typeface="Times New Roman" panose="02020603050405020304" pitchFamily="18" charset="0"/>
                <a:cs typeface="Times New Roman" panose="02020603050405020304" pitchFamily="18" charset="0"/>
              </a:rPr>
              <a:t>ауторегуляции</a:t>
            </a:r>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Аутогенная тренировка впервые </a:t>
            </a:r>
            <a:r>
              <a:rPr lang="ru-RU" dirty="0" smtClean="0">
                <a:latin typeface="Times New Roman" panose="02020603050405020304" pitchFamily="18" charset="0"/>
                <a:cs typeface="Times New Roman" panose="02020603050405020304" pitchFamily="18" charset="0"/>
              </a:rPr>
              <a:t>была предложена австрийским врачом </a:t>
            </a:r>
            <a:r>
              <a:rPr lang="ru-RU" dirty="0" err="1" smtClean="0">
                <a:latin typeface="Times New Roman" panose="02020603050405020304" pitchFamily="18" charset="0"/>
                <a:cs typeface="Times New Roman" panose="02020603050405020304" pitchFamily="18" charset="0"/>
              </a:rPr>
              <a:t>И.Шультцем</a:t>
            </a:r>
            <a:r>
              <a:rPr lang="ru-RU" dirty="0" smtClean="0">
                <a:latin typeface="Times New Roman" panose="02020603050405020304" pitchFamily="18" charset="0"/>
                <a:cs typeface="Times New Roman" panose="02020603050405020304" pitchFamily="18" charset="0"/>
              </a:rPr>
              <a:t>. Определяется она последовательным самовнушением чувства тяжести и тепла в конечностях, чувства тепла в области солнечного сплетения, в области сердца, ощущения приятного прохладного прикосновения ко лбу. Все это способствует расслаблению, снятию нервного напряжения. Кроме того, находясь в таком состоянии, спортсмен может решать задачи, связанные с самонастройкой, преодолением неуверенности, страха, концентрацией внимания и т.п.</a:t>
            </a:r>
          </a:p>
          <a:p>
            <a:pPr algn="just"/>
            <a:r>
              <a:rPr lang="ru-RU" dirty="0" smtClean="0">
                <a:latin typeface="Times New Roman" panose="02020603050405020304" pitchFamily="18" charset="0"/>
                <a:cs typeface="Times New Roman" panose="02020603050405020304" pitchFamily="18" charset="0"/>
              </a:rPr>
              <a:t>«Наивные»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 это приемы, которые появились в ходе тренировок и соревнований, где их использование дало тот или иной эффект, связанный с успехом, удачным выступлением на соревнованиях. Эти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возникают случайно и часто становятся как бы ритуальными. Например, многие спортсмены произносят про себя, как правило, одну и ту же фразу </a:t>
            </a:r>
            <a:r>
              <a:rPr lang="ru-RU" dirty="0" err="1" smtClean="0">
                <a:latin typeface="Times New Roman" panose="02020603050405020304" pitchFamily="18" charset="0"/>
                <a:cs typeface="Times New Roman" panose="02020603050405020304" pitchFamily="18" charset="0"/>
              </a:rPr>
              <a:t>самонапутствия</a:t>
            </a:r>
            <a:r>
              <a:rPr lang="ru-RU" dirty="0" smtClean="0">
                <a:latin typeface="Times New Roman" panose="02020603050405020304" pitchFamily="18" charset="0"/>
                <a:cs typeface="Times New Roman" panose="02020603050405020304" pitchFamily="18" charset="0"/>
              </a:rPr>
              <a:t> или </a:t>
            </a:r>
            <a:r>
              <a:rPr lang="ru-RU" dirty="0" err="1" smtClean="0">
                <a:latin typeface="Times New Roman" panose="02020603050405020304" pitchFamily="18" charset="0"/>
                <a:cs typeface="Times New Roman" panose="02020603050405020304" pitchFamily="18" charset="0"/>
              </a:rPr>
              <a:t>самоприказа</a:t>
            </a:r>
            <a:r>
              <a:rPr lang="ru-RU" dirty="0" smtClean="0">
                <a:latin typeface="Times New Roman" panose="02020603050405020304" pitchFamily="18" charset="0"/>
                <a:cs typeface="Times New Roman" panose="02020603050405020304" pitchFamily="18" charset="0"/>
              </a:rPr>
              <a:t>, при этом данная фраза довольно часто приобретает навязчивый характер.</a:t>
            </a:r>
          </a:p>
          <a:p>
            <a:pPr algn="just"/>
            <a:r>
              <a:rPr lang="ru-RU" b="1" dirty="0" smtClean="0">
                <a:latin typeface="Times New Roman" panose="02020603050405020304" pitchFamily="18" charset="0"/>
                <a:cs typeface="Times New Roman" panose="02020603050405020304" pitchFamily="18" charset="0"/>
              </a:rPr>
              <a:t>Простейшие методы </a:t>
            </a:r>
            <a:r>
              <a:rPr lang="ru-RU" b="1" dirty="0" err="1" smtClean="0">
                <a:latin typeface="Times New Roman" panose="02020603050405020304" pitchFamily="18" charset="0"/>
                <a:cs typeface="Times New Roman" panose="02020603050405020304" pitchFamily="18" charset="0"/>
              </a:rPr>
              <a:t>саморегуляции</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 отличие от «наивных» необходимо специально тренировать. Это вербальные и невербальные методы, они естественны для каждого человека, присущи его обычному поведению. К вербальным относятся методы </a:t>
            </a:r>
            <a:r>
              <a:rPr lang="ru-RU" dirty="0" err="1" smtClean="0">
                <a:latin typeface="Times New Roman" panose="02020603050405020304" pitchFamily="18" charset="0"/>
                <a:cs typeface="Times New Roman" panose="02020603050405020304" pitchFamily="18" charset="0"/>
              </a:rPr>
              <a:t>самоубеждения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самоприказов</a:t>
            </a:r>
            <a:r>
              <a:rPr lang="ru-RU" dirty="0" smtClean="0">
                <a:latin typeface="Times New Roman" panose="02020603050405020304" pitchFamily="18" charset="0"/>
                <a:cs typeface="Times New Roman" panose="02020603050405020304" pitchFamily="18" charset="0"/>
              </a:rPr>
              <a:t>, приемы психической защиты. Невербальные – дыхательные и мимические упражнения; упражнения, основанные на специальных мышечных ощущениях.</a:t>
            </a:r>
          </a:p>
          <a:p>
            <a:pPr algn="just"/>
            <a:r>
              <a:rPr lang="ru-RU" b="1" dirty="0" smtClean="0">
                <a:latin typeface="Times New Roman" panose="02020603050405020304" pitchFamily="18" charset="0"/>
                <a:cs typeface="Times New Roman" panose="02020603050405020304" pitchFamily="18" charset="0"/>
              </a:rPr>
              <a:t>Идеомоторная тренировка </a:t>
            </a:r>
            <a:r>
              <a:rPr lang="ru-RU" dirty="0" smtClean="0">
                <a:latin typeface="Times New Roman" panose="02020603050405020304" pitchFamily="18" charset="0"/>
                <a:cs typeface="Times New Roman" panose="02020603050405020304" pitchFamily="18" charset="0"/>
              </a:rPr>
              <a:t>(мысленное выполнение определенных двигательных актов или своего поведения в тех или иных обстоятельствах, когда спортсмен мысленно проговаривает задание, называя какие-то движения).</a:t>
            </a:r>
          </a:p>
          <a:p>
            <a:pPr algn="just"/>
            <a:r>
              <a:rPr lang="ru-RU" dirty="0" smtClean="0">
                <a:latin typeface="Times New Roman" panose="02020603050405020304" pitchFamily="18" charset="0"/>
                <a:cs typeface="Times New Roman" panose="02020603050405020304" pitchFamily="18" charset="0"/>
              </a:rPr>
              <a:t>Регуляция психических состояний может осуществляться двумя путями:</a:t>
            </a:r>
          </a:p>
          <a:p>
            <a:pPr algn="just"/>
            <a:r>
              <a:rPr lang="ru-RU" i="1" dirty="0" smtClean="0">
                <a:latin typeface="Times New Roman" panose="02020603050405020304" pitchFamily="18" charset="0"/>
                <a:cs typeface="Times New Roman" panose="02020603050405020304" pitchFamily="18" charset="0"/>
              </a:rPr>
              <a:t>Предупреждением их возникновения;</a:t>
            </a:r>
          </a:p>
        </p:txBody>
      </p:sp>
    </p:spTree>
    <p:extLst>
      <p:ext uri="{BB962C8B-B14F-4D97-AF65-F5344CB8AC3E}">
        <p14:creationId xmlns:p14="http://schemas.microsoft.com/office/powerpoint/2010/main" val="152665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103030"/>
            <a:ext cx="12192001"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Полезными могут быть </a:t>
            </a:r>
            <a:r>
              <a:rPr lang="ru-RU" i="1" dirty="0" smtClean="0">
                <a:latin typeface="Times New Roman" panose="02020603050405020304" pitchFamily="18" charset="0"/>
                <a:cs typeface="Times New Roman" panose="02020603050405020304" pitchFamily="18" charset="0"/>
              </a:rPr>
              <a:t>гипносуггестивные средства, </a:t>
            </a:r>
            <a:r>
              <a:rPr lang="ru-RU" dirty="0" smtClean="0">
                <a:latin typeface="Times New Roman" panose="02020603050405020304" pitchFamily="18" charset="0"/>
                <a:cs typeface="Times New Roman" panose="02020603050405020304" pitchFamily="18" charset="0"/>
              </a:rPr>
              <a:t>при использовании которых следует в первую очередь уделять внимание внушению покоя, расслабления, отдыха.</a:t>
            </a:r>
          </a:p>
          <a:p>
            <a:pPr algn="just"/>
            <a:r>
              <a:rPr lang="ru-RU" b="1" dirty="0" smtClean="0">
                <a:latin typeface="Times New Roman" panose="02020603050405020304" pitchFamily="18" charset="0"/>
                <a:cs typeface="Times New Roman" panose="02020603050405020304" pitchFamily="18" charset="0"/>
              </a:rPr>
              <a:t>Очень важны аппаратурные методы </a:t>
            </a:r>
            <a:r>
              <a:rPr lang="ru-RU" b="1" dirty="0" err="1" smtClean="0">
                <a:latin typeface="Times New Roman" panose="02020603050405020304" pitchFamily="18" charset="0"/>
                <a:cs typeface="Times New Roman" panose="02020603050405020304" pitchFamily="18" charset="0"/>
              </a:rPr>
              <a:t>психорегуляции</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С их помощью процесс расслабления и развития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протекает гораздо легче.</a:t>
            </a:r>
          </a:p>
          <a:p>
            <a:pPr algn="just"/>
            <a:r>
              <a:rPr lang="ru-RU" dirty="0" smtClean="0">
                <a:latin typeface="Times New Roman" panose="02020603050405020304" pitchFamily="18" charset="0"/>
                <a:cs typeface="Times New Roman" panose="02020603050405020304" pitchFamily="18" charset="0"/>
              </a:rPr>
              <a:t>Нельзя не отметить роль самовнушения покоя, расслабления и сна в вечерние часы. Это бывает особенно важно, когда по разным причинам процесс засыпания затруднен.</a:t>
            </a:r>
          </a:p>
          <a:p>
            <a:pPr algn="just"/>
            <a:r>
              <a:rPr lang="ru-RU" b="1" dirty="0" smtClean="0">
                <a:latin typeface="Times New Roman" panose="02020603050405020304" pitchFamily="18" charset="0"/>
                <a:cs typeface="Times New Roman" panose="02020603050405020304" pitchFamily="18" charset="0"/>
              </a:rPr>
              <a:t>Избыточное нервно-психическое напряжение</a:t>
            </a:r>
          </a:p>
          <a:p>
            <a:pPr algn="just"/>
            <a:r>
              <a:rPr lang="ru-RU" dirty="0" smtClean="0">
                <a:latin typeface="Times New Roman" panose="02020603050405020304" pitchFamily="18" charset="0"/>
                <a:cs typeface="Times New Roman" panose="02020603050405020304" pitchFamily="18" charset="0"/>
              </a:rPr>
              <a:t>Избыточное напряжение, безусловно, мешает выполнять спортивные действия и рационально использовать функциональные возможности организма. Практический опыт показывает, что одним из наиболее действенных методов для устранения избыточного напряжения можно считать </a:t>
            </a:r>
            <a:r>
              <a:rPr lang="ru-RU" dirty="0" err="1" smtClean="0">
                <a:latin typeface="Times New Roman" panose="02020603050405020304" pitchFamily="18" charset="0"/>
                <a:cs typeface="Times New Roman" panose="02020603050405020304" pitchFamily="18" charset="0"/>
              </a:rPr>
              <a:t>психорегуляцию</a:t>
            </a:r>
            <a:r>
              <a:rPr lang="ru-RU" dirty="0" smtClean="0">
                <a:latin typeface="Times New Roman" panose="02020603050405020304" pitchFamily="18" charset="0"/>
                <a:cs typeface="Times New Roman" panose="02020603050405020304" pitchFamily="18" charset="0"/>
              </a:rPr>
              <a:t> в состоянии бодрствования. Кроме того, достаточно рациональный метод – это создание нового очага возбуждения, который сыграет роль отвлекающего фактора.</a:t>
            </a:r>
          </a:p>
          <a:p>
            <a:pPr algn="just"/>
            <a:r>
              <a:rPr lang="ru-RU" dirty="0" smtClean="0">
                <a:latin typeface="Times New Roman" panose="02020603050405020304" pitchFamily="18" charset="0"/>
                <a:cs typeface="Times New Roman" panose="02020603050405020304" pitchFamily="18" charset="0"/>
              </a:rPr>
              <a:t>Очень важно с целью профилактики перевозбуждения соблюдать основные принципы психогигиены, особенно в игровых видах спорта. Использовать только успокоительные мероприятия здесь будет недостаточно.</a:t>
            </a:r>
          </a:p>
          <a:p>
            <a:pPr algn="just"/>
            <a:r>
              <a:rPr lang="ru-RU" b="1" dirty="0" smtClean="0">
                <a:latin typeface="Times New Roman" panose="02020603050405020304" pitchFamily="18" charset="0"/>
                <a:cs typeface="Times New Roman" panose="02020603050405020304" pitchFamily="18" charset="0"/>
              </a:rPr>
              <a:t>Необходимо:</a:t>
            </a:r>
          </a:p>
          <a:p>
            <a:pPr algn="just"/>
            <a:r>
              <a:rPr lang="ru-RU" dirty="0" smtClean="0">
                <a:latin typeface="Times New Roman" panose="02020603050405020304" pitchFamily="18" charset="0"/>
                <a:cs typeface="Times New Roman" panose="02020603050405020304" pitchFamily="18" charset="0"/>
              </a:rPr>
              <a:t>Определение причины избыточного волнения;</a:t>
            </a:r>
          </a:p>
          <a:p>
            <a:pPr algn="just"/>
            <a:r>
              <a:rPr lang="ru-RU" dirty="0" smtClean="0">
                <a:latin typeface="Times New Roman" panose="02020603050405020304" pitchFamily="18" charset="0"/>
                <a:cs typeface="Times New Roman" panose="02020603050405020304" pitchFamily="18" charset="0"/>
              </a:rPr>
              <a:t>Её объяснение и устранение;</a:t>
            </a:r>
          </a:p>
          <a:p>
            <a:pPr algn="just"/>
            <a:r>
              <a:rPr lang="ru-RU" dirty="0" smtClean="0">
                <a:latin typeface="Times New Roman" panose="02020603050405020304" pitchFamily="18" charset="0"/>
                <a:cs typeface="Times New Roman" panose="02020603050405020304" pitchFamily="18" charset="0"/>
              </a:rPr>
              <a:t>Выполнение приемов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При избыточном нервно-психическом напряжении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организованные в виде пауз, могут быть достаточно эффективными. Главное, глубоко осознанное </a:t>
            </a:r>
            <a:r>
              <a:rPr lang="ru-RU" dirty="0" err="1" smtClean="0">
                <a:latin typeface="Times New Roman" panose="02020603050405020304" pitchFamily="18" charset="0"/>
                <a:cs typeface="Times New Roman" panose="02020603050405020304" pitchFamily="18" charset="0"/>
              </a:rPr>
              <a:t>самовоздействие</a:t>
            </a:r>
            <a:r>
              <a:rPr lang="ru-RU" dirty="0" smtClean="0">
                <a:latin typeface="Times New Roman" panose="02020603050405020304" pitchFamily="18" charset="0"/>
                <a:cs typeface="Times New Roman" panose="02020603050405020304" pitchFamily="18" charset="0"/>
              </a:rPr>
              <a:t> спортсмена должно быть направлено на десенсибилизацию к ожидаемой деятельности. Но при этом нельзя допускать, чтобы спортсмен впал в противоположную крайность и довел себя до полного безразличия.</a:t>
            </a:r>
          </a:p>
          <a:p>
            <a:pPr algn="just"/>
            <a:r>
              <a:rPr lang="ru-RU" dirty="0" smtClean="0">
                <a:latin typeface="Times New Roman" panose="02020603050405020304" pitchFamily="18" charset="0"/>
                <a:cs typeface="Times New Roman" panose="02020603050405020304" pitchFamily="18" charset="0"/>
              </a:rPr>
              <a:t>Мобилизующее воздействие на состояние спортсмена могут оказывать идеомоторные представления, связанные с ожидаемой ситуацией и его конкретными действиями.</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0167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41823"/>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Самым сложным проявлением избыточного напряжения считается его возникновение в ходе соревновательной борьбы. Здесь особенно важно, чтобы спортсмен имел определенный индивидуальный арсенал средств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которые заранее отрабатываются в нейтральных условиях, затем систематически совершенствуются в реальной деятельности.</a:t>
            </a:r>
          </a:p>
          <a:p>
            <a:pPr algn="just"/>
            <a:r>
              <a:rPr lang="ru-RU" dirty="0" smtClean="0">
                <a:latin typeface="Times New Roman" panose="02020603050405020304" pitchFamily="18" charset="0"/>
                <a:cs typeface="Times New Roman" panose="02020603050405020304" pitchFamily="18" charset="0"/>
              </a:rPr>
              <a:t>Фрустрация</a:t>
            </a:r>
          </a:p>
          <a:p>
            <a:pPr algn="just"/>
            <a:r>
              <a:rPr lang="ru-RU" dirty="0" smtClean="0">
                <a:latin typeface="Times New Roman" panose="02020603050405020304" pitchFamily="18" charset="0"/>
                <a:cs typeface="Times New Roman" panose="02020603050405020304" pitchFamily="18" charset="0"/>
              </a:rPr>
              <a:t>Состояние фрустрации связано с внезапной разницей между ожидаемыми событиями и реальным результатом. Сопровождаемое отрицательными эмоциями, это состояние может сочетаться с утомлением и с избыточным нервно-психическим напряжением. Оно может выступать и как самостоятельный феномен.</a:t>
            </a:r>
          </a:p>
          <a:p>
            <a:pPr algn="just"/>
            <a:r>
              <a:rPr lang="ru-RU" dirty="0" smtClean="0">
                <a:latin typeface="Times New Roman" panose="02020603050405020304" pitchFamily="18" charset="0"/>
                <a:cs typeface="Times New Roman" panose="02020603050405020304" pitchFamily="18" charset="0"/>
              </a:rPr>
              <a:t>Лучше всего в качестве средств борьбы с фрустрацией использовать комплекс процедур рациональной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включающий в себя:</a:t>
            </a:r>
          </a:p>
          <a:p>
            <a:pPr algn="just"/>
            <a:r>
              <a:rPr lang="ru-RU" i="1" dirty="0" smtClean="0">
                <a:latin typeface="Times New Roman" panose="02020603050405020304" pitchFamily="18" charset="0"/>
                <a:cs typeface="Times New Roman" panose="02020603050405020304" pitchFamily="18" charset="0"/>
              </a:rPr>
              <a:t>логический анализ ситуации;</a:t>
            </a:r>
          </a:p>
          <a:p>
            <a:pPr algn="just"/>
            <a:r>
              <a:rPr lang="ru-RU" i="1" dirty="0" smtClean="0">
                <a:latin typeface="Times New Roman" panose="02020603050405020304" pitchFamily="18" charset="0"/>
                <a:cs typeface="Times New Roman" panose="02020603050405020304" pitchFamily="18" charset="0"/>
              </a:rPr>
              <a:t>выбор тактики подавления эмоций или психологической защиты;</a:t>
            </a:r>
          </a:p>
          <a:p>
            <a:pPr algn="just"/>
            <a:r>
              <a:rPr lang="ru-RU" i="1" dirty="0" smtClean="0">
                <a:latin typeface="Times New Roman" panose="02020603050405020304" pitchFamily="18" charset="0"/>
                <a:cs typeface="Times New Roman" panose="02020603050405020304" pitchFamily="18" charset="0"/>
              </a:rPr>
              <a:t>составление плана мероприятий, необходимых для выхода из данного положения.</a:t>
            </a:r>
          </a:p>
          <a:p>
            <a:pPr algn="just"/>
            <a:r>
              <a:rPr lang="ru-RU" i="1" dirty="0" smtClean="0">
                <a:latin typeface="Times New Roman" panose="02020603050405020304" pitchFamily="18" charset="0"/>
                <a:cs typeface="Times New Roman" panose="02020603050405020304" pitchFamily="18" charset="0"/>
              </a:rPr>
              <a:t>Заканчивать их следует внушениями типа: «Вперед!», «Борись!». Это очень важно в процессе борьбы с фрустрацией, именно приказ в данном случае является: средством воздействия на внутреннее конфликтное состояние спортсмена, так как устраняет сомнения в дальнейших действиях;</a:t>
            </a:r>
          </a:p>
          <a:p>
            <a:pPr algn="just"/>
            <a:r>
              <a:rPr lang="ru-RU" i="1" dirty="0" smtClean="0">
                <a:latin typeface="Times New Roman" panose="02020603050405020304" pitchFamily="18" charset="0"/>
                <a:cs typeface="Times New Roman" panose="02020603050405020304" pitchFamily="18" charset="0"/>
              </a:rPr>
              <a:t>средством мобилизации (за счет своей неожиданности).</a:t>
            </a:r>
          </a:p>
          <a:p>
            <a:pPr algn="just"/>
            <a:r>
              <a:rPr lang="ru-RU" dirty="0" smtClean="0">
                <a:latin typeface="Times New Roman" panose="02020603050405020304" pitchFamily="18" charset="0"/>
                <a:cs typeface="Times New Roman" panose="02020603050405020304" pitchFamily="18" charset="0"/>
              </a:rPr>
              <a:t>Значение такого приказа будет тем больше, чем более контрастно (с предшествовавшей беседой) и своевременно оно прозвучит, будучи подготовленным всем ходом предварительной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В случаях с фрустрацией следует очень осторожно использовать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(только получив определенные результаты положительной динамики), а также аппаратурные методы (так как </a:t>
            </a:r>
            <a:r>
              <a:rPr lang="ru-RU" dirty="0" err="1" smtClean="0">
                <a:latin typeface="Times New Roman" panose="02020603050405020304" pitchFamily="18" charset="0"/>
                <a:cs typeface="Times New Roman" panose="02020603050405020304" pitchFamily="18" charset="0"/>
              </a:rPr>
              <a:t>невротизированные</a:t>
            </a:r>
            <a:r>
              <a:rPr lang="ru-RU" dirty="0" smtClean="0">
                <a:latin typeface="Times New Roman" panose="02020603050405020304" pitchFamily="18" charset="0"/>
                <a:cs typeface="Times New Roman" panose="02020603050405020304" pitchFamily="18" charset="0"/>
              </a:rPr>
              <a:t> люди легко могут связать с ними причину своих неудач).</a:t>
            </a:r>
          </a:p>
          <a:p>
            <a:pPr algn="just"/>
            <a:r>
              <a:rPr lang="ru-RU" dirty="0" smtClean="0">
                <a:latin typeface="Times New Roman" panose="02020603050405020304" pitchFamily="18" charset="0"/>
                <a:cs typeface="Times New Roman" panose="02020603050405020304" pitchFamily="18" charset="0"/>
              </a:rPr>
              <a:t>В ряде случаев эффективные результаты дает прием «Репортаж», когда спортсмен много раз переходит от состояния покоя и расслабления к идеомоторному соучастию в спортивных ситуациях.</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90505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4.Психорегулирующая тренировка спортсменов.</a:t>
            </a:r>
          </a:p>
          <a:p>
            <a:pPr algn="just"/>
            <a:r>
              <a:rPr lang="ru-RU" dirty="0" smtClean="0">
                <a:latin typeface="Times New Roman" panose="02020603050405020304" pitchFamily="18" charset="0"/>
                <a:cs typeface="Times New Roman" panose="02020603050405020304" pitchFamily="18" charset="0"/>
              </a:rPr>
              <a:t>Психорегулирующая тренировка , позволяет решать ряд задач: влиять на формирование оптимального боевого состояния; ускорение процессов восстановления работоспособности спортсмена; снятие излишнего напряжения перед стартом и др. </a:t>
            </a:r>
          </a:p>
          <a:p>
            <a:pPr algn="just"/>
            <a:r>
              <a:rPr lang="ru-RU" dirty="0" smtClean="0">
                <a:latin typeface="Times New Roman" panose="02020603050405020304" pitchFamily="18" charset="0"/>
                <a:cs typeface="Times New Roman" panose="02020603050405020304" pitchFamily="18" charset="0"/>
              </a:rPr>
              <a:t>Психорегулирующая тренировка (ПРТ) – включает две части (успокаивающая и мобилизующая). Ниже приводится их содержание</a:t>
            </a:r>
          </a:p>
          <a:p>
            <a:pPr algn="just"/>
            <a:r>
              <a:rPr lang="ru-RU" dirty="0" smtClean="0">
                <a:latin typeface="Times New Roman" panose="02020603050405020304" pitchFamily="18" charset="0"/>
                <a:cs typeface="Times New Roman" panose="02020603050405020304" pitchFamily="18" charset="0"/>
              </a:rPr>
              <a:t>Успокаивающая часть</a:t>
            </a:r>
          </a:p>
          <a:p>
            <a:pPr algn="just"/>
            <a:r>
              <a:rPr lang="ru-RU" dirty="0" smtClean="0">
                <a:latin typeface="Times New Roman" panose="02020603050405020304" pitchFamily="18" charset="0"/>
                <a:cs typeface="Times New Roman" panose="02020603050405020304" pitchFamily="18" charset="0"/>
              </a:rPr>
              <a:t>1 Я расслабляюсь и успокаиваюсь. </a:t>
            </a:r>
          </a:p>
          <a:p>
            <a:pPr algn="just"/>
            <a:r>
              <a:rPr lang="ru-RU" dirty="0" smtClean="0">
                <a:latin typeface="Times New Roman" panose="02020603050405020304" pitchFamily="18" charset="0"/>
                <a:cs typeface="Times New Roman" panose="02020603050405020304" pitchFamily="18" charset="0"/>
              </a:rPr>
              <a:t>2 Моё внимание на моём лице. </a:t>
            </a:r>
          </a:p>
          <a:p>
            <a:pPr algn="just"/>
            <a:r>
              <a:rPr lang="ru-RU" dirty="0" smtClean="0">
                <a:latin typeface="Times New Roman" panose="02020603050405020304" pitchFamily="18" charset="0"/>
                <a:cs typeface="Times New Roman" panose="02020603050405020304" pitchFamily="18" charset="0"/>
              </a:rPr>
              <a:t>3 Моё лицо спокойно. </a:t>
            </a:r>
          </a:p>
          <a:p>
            <a:pPr algn="just"/>
            <a:r>
              <a:rPr lang="ru-RU" dirty="0" smtClean="0">
                <a:latin typeface="Times New Roman" panose="02020603050405020304" pitchFamily="18" charset="0"/>
                <a:cs typeface="Times New Roman" panose="02020603050405020304" pitchFamily="18" charset="0"/>
              </a:rPr>
              <a:t>4 Губы и зубы разжаты. </a:t>
            </a:r>
          </a:p>
          <a:p>
            <a:pPr algn="just"/>
            <a:r>
              <a:rPr lang="ru-RU" dirty="0" smtClean="0">
                <a:latin typeface="Times New Roman" panose="02020603050405020304" pitchFamily="18" charset="0"/>
                <a:cs typeface="Times New Roman" panose="02020603050405020304" pitchFamily="18" charset="0"/>
              </a:rPr>
              <a:t>5 Расслабляются мышцы лба, глаз, щёк. </a:t>
            </a:r>
          </a:p>
          <a:p>
            <a:pPr algn="just"/>
            <a:r>
              <a:rPr lang="ru-RU" dirty="0" smtClean="0">
                <a:latin typeface="Times New Roman" panose="02020603050405020304" pitchFamily="18" charset="0"/>
                <a:cs typeface="Times New Roman" panose="02020603050405020304" pitchFamily="18" charset="0"/>
              </a:rPr>
              <a:t>6 Расслабляются мышцы затылка и шеи. </a:t>
            </a:r>
          </a:p>
          <a:p>
            <a:pPr algn="just"/>
            <a:r>
              <a:rPr lang="ru-RU" dirty="0" smtClean="0">
                <a:latin typeface="Times New Roman" panose="02020603050405020304" pitchFamily="18" charset="0"/>
                <a:cs typeface="Times New Roman" panose="02020603050405020304" pitchFamily="18" charset="0"/>
              </a:rPr>
              <a:t>7 Лицо начинает теплеть. </a:t>
            </a:r>
          </a:p>
          <a:p>
            <a:pPr algn="just"/>
            <a:r>
              <a:rPr lang="ru-RU" dirty="0" smtClean="0">
                <a:latin typeface="Times New Roman" panose="02020603050405020304" pitchFamily="18" charset="0"/>
                <a:cs typeface="Times New Roman" panose="02020603050405020304" pitchFamily="18" charset="0"/>
              </a:rPr>
              <a:t>8 Теплеют затылок и шея. </a:t>
            </a:r>
          </a:p>
          <a:p>
            <a:pPr algn="just"/>
            <a:r>
              <a:rPr lang="ru-RU" dirty="0" smtClean="0">
                <a:latin typeface="Times New Roman" panose="02020603050405020304" pitchFamily="18" charset="0"/>
                <a:cs typeface="Times New Roman" panose="02020603050405020304" pitchFamily="18" charset="0"/>
              </a:rPr>
              <a:t>9 Моё лицо полностью расслаблено, тёплое, спокойное, неподвижное. </a:t>
            </a:r>
          </a:p>
          <a:p>
            <a:pPr algn="just"/>
            <a:r>
              <a:rPr lang="ru-RU" dirty="0" smtClean="0">
                <a:latin typeface="Times New Roman" panose="02020603050405020304" pitchFamily="18" charset="0"/>
                <a:cs typeface="Times New Roman" panose="02020603050405020304" pitchFamily="18" charset="0"/>
              </a:rPr>
              <a:t>10 Моё внимание переходит на мои руки. </a:t>
            </a:r>
          </a:p>
          <a:p>
            <a:pPr algn="just"/>
            <a:r>
              <a:rPr lang="ru-RU" dirty="0" smtClean="0">
                <a:latin typeface="Times New Roman" panose="02020603050405020304" pitchFamily="18" charset="0"/>
                <a:cs typeface="Times New Roman" panose="02020603050405020304" pitchFamily="18" charset="0"/>
              </a:rPr>
              <a:t>11 Мои руки начинают расслабляться и теплеть. </a:t>
            </a:r>
          </a:p>
          <a:p>
            <a:pPr algn="just"/>
            <a:r>
              <a:rPr lang="ru-RU" dirty="0" smtClean="0">
                <a:latin typeface="Times New Roman" panose="02020603050405020304" pitchFamily="18" charset="0"/>
                <a:cs typeface="Times New Roman" panose="02020603050405020304" pitchFamily="18" charset="0"/>
              </a:rPr>
              <a:t>12 Мои пальцы и кости расслабляются и теплеют. </a:t>
            </a:r>
          </a:p>
          <a:p>
            <a:pPr algn="just"/>
            <a:r>
              <a:rPr lang="ru-RU" dirty="0" smtClean="0">
                <a:latin typeface="Times New Roman" panose="02020603050405020304" pitchFamily="18" charset="0"/>
                <a:cs typeface="Times New Roman" panose="02020603050405020304" pitchFamily="18" charset="0"/>
              </a:rPr>
              <a:t>13 Мои предплечья и локти расслабляются и теплеют. </a:t>
            </a:r>
          </a:p>
          <a:p>
            <a:pPr algn="just"/>
            <a:r>
              <a:rPr lang="ru-RU" dirty="0" smtClean="0">
                <a:latin typeface="Times New Roman" panose="02020603050405020304" pitchFamily="18" charset="0"/>
                <a:cs typeface="Times New Roman" panose="02020603050405020304" pitchFamily="18" charset="0"/>
              </a:rPr>
              <a:t>14 Мои плечи и лопатки расслабляются и теплеют. </a:t>
            </a:r>
          </a:p>
          <a:p>
            <a:pPr algn="just"/>
            <a:r>
              <a:rPr lang="ru-RU" dirty="0" smtClean="0">
                <a:latin typeface="Times New Roman" panose="02020603050405020304" pitchFamily="18" charset="0"/>
                <a:cs typeface="Times New Roman" panose="02020603050405020304" pitchFamily="18" charset="0"/>
              </a:rPr>
              <a:t>15 Все мои руки полностью расслабленные, тёплые, неподвижные. </a:t>
            </a:r>
          </a:p>
          <a:p>
            <a:pPr algn="just"/>
            <a:r>
              <a:rPr lang="ru-RU" dirty="0" smtClean="0">
                <a:latin typeface="Times New Roman" panose="02020603050405020304" pitchFamily="18" charset="0"/>
                <a:cs typeface="Times New Roman" panose="02020603050405020304" pitchFamily="18" charset="0"/>
              </a:rPr>
              <a:t>16 Моё внимание на моих тёплых пальцах. </a:t>
            </a:r>
          </a:p>
          <a:p>
            <a:pPr algn="just"/>
            <a:r>
              <a:rPr lang="ru-RU" dirty="0" smtClean="0">
                <a:latin typeface="Times New Roman" panose="02020603050405020304" pitchFamily="18" charset="0"/>
                <a:cs typeface="Times New Roman" panose="02020603050405020304" pitchFamily="18" charset="0"/>
              </a:rPr>
              <a:t>17 Моё внимание переходит на моё лицо. </a:t>
            </a:r>
          </a:p>
        </p:txBody>
      </p:sp>
    </p:spTree>
    <p:extLst>
      <p:ext uri="{BB962C8B-B14F-4D97-AF65-F5344CB8AC3E}">
        <p14:creationId xmlns:p14="http://schemas.microsoft.com/office/powerpoint/2010/main" val="625719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b="1" dirty="0" err="1" smtClean="0">
                <a:latin typeface="Times New Roman" panose="02020603050405020304" pitchFamily="18" charset="0"/>
                <a:cs typeface="Times New Roman" panose="02020603050405020304" pitchFamily="18" charset="0"/>
              </a:rPr>
              <a:t>Психорегуляция</a:t>
            </a:r>
            <a:r>
              <a:rPr lang="ru-RU" b="1" dirty="0" smtClean="0">
                <a:latin typeface="Times New Roman" panose="02020603050405020304" pitchFamily="18" charset="0"/>
                <a:cs typeface="Times New Roman" panose="02020603050405020304" pitchFamily="18" charset="0"/>
              </a:rPr>
              <a:t> в спорте </a:t>
            </a:r>
            <a:r>
              <a:rPr lang="ru-RU" dirty="0" smtClean="0">
                <a:latin typeface="Times New Roman" panose="02020603050405020304" pitchFamily="18" charset="0"/>
                <a:cs typeface="Times New Roman" panose="02020603050405020304" pitchFamily="18" charset="0"/>
              </a:rPr>
              <a:t>– это комплекс мероприятий, направленный на формирование у спортсмена психического состояния, способствующего наиболее полной реализации его потенциальных возможностей. </a:t>
            </a:r>
          </a:p>
          <a:p>
            <a:pPr algn="just"/>
            <a:r>
              <a:rPr lang="ru-RU" b="1" dirty="0" smtClean="0">
                <a:latin typeface="Times New Roman" panose="02020603050405020304" pitchFamily="18" charset="0"/>
                <a:cs typeface="Times New Roman" panose="02020603050405020304" pitchFamily="18" charset="0"/>
              </a:rPr>
              <a:t>Психофизиологической основой </a:t>
            </a:r>
            <a:r>
              <a:rPr lang="ru-RU" dirty="0" smtClean="0">
                <a:latin typeface="Times New Roman" panose="02020603050405020304" pitchFamily="18" charset="0"/>
                <a:cs typeface="Times New Roman" panose="02020603050405020304" pitchFamily="18" charset="0"/>
              </a:rPr>
              <a:t>такого состояния служит оптимальное соотношение рабочей (</a:t>
            </a:r>
            <a:r>
              <a:rPr lang="ru-RU" dirty="0" err="1" smtClean="0">
                <a:latin typeface="Times New Roman" panose="02020603050405020304" pitchFamily="18" charset="0"/>
                <a:cs typeface="Times New Roman" panose="02020603050405020304" pitchFamily="18" charset="0"/>
              </a:rPr>
              <a:t>эрготропной</a:t>
            </a:r>
            <a:r>
              <a:rPr lang="ru-RU" dirty="0" smtClean="0">
                <a:latin typeface="Times New Roman" panose="02020603050405020304" pitchFamily="18" charset="0"/>
                <a:cs typeface="Times New Roman" panose="02020603050405020304" pitchFamily="18" charset="0"/>
              </a:rPr>
              <a:t>) и восстановительной (</a:t>
            </a:r>
            <a:r>
              <a:rPr lang="ru-RU" dirty="0" err="1" smtClean="0">
                <a:latin typeface="Times New Roman" panose="02020603050405020304" pitchFamily="18" charset="0"/>
                <a:cs typeface="Times New Roman" panose="02020603050405020304" pitchFamily="18" charset="0"/>
              </a:rPr>
              <a:t>трофотропной</a:t>
            </a:r>
            <a:r>
              <a:rPr lang="ru-RU" dirty="0" smtClean="0">
                <a:latin typeface="Times New Roman" panose="02020603050405020304" pitchFamily="18" charset="0"/>
                <a:cs typeface="Times New Roman" panose="02020603050405020304" pitchFamily="18" charset="0"/>
              </a:rPr>
              <a:t>) систем организма. В любой момент с доминирующей функциональной системой, которая обеспечивает ту или иную деятельность человека или поддерживает его состояние (состояние покоя с целью восстановления), конкурирует другая из представленных систем.</a:t>
            </a:r>
          </a:p>
          <a:p>
            <a:pPr algn="just"/>
            <a:r>
              <a:rPr lang="ru-RU" b="1" dirty="0" smtClean="0">
                <a:latin typeface="Times New Roman" panose="02020603050405020304" pitchFamily="18" charset="0"/>
                <a:cs typeface="Times New Roman" panose="02020603050405020304" pitchFamily="18" charset="0"/>
              </a:rPr>
              <a:t>Конкурирующую систему называют </a:t>
            </a:r>
            <a:r>
              <a:rPr lang="ru-RU" b="1" dirty="0" err="1" smtClean="0">
                <a:latin typeface="Times New Roman" panose="02020603050405020304" pitchFamily="18" charset="0"/>
                <a:cs typeface="Times New Roman" panose="02020603050405020304" pitchFamily="18" charset="0"/>
              </a:rPr>
              <a:t>субдоминантной</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Например, если спортсмен выполняет какое-то определенное задание на тренировке, то этот процесс обеспечивается доминированием </a:t>
            </a:r>
            <a:r>
              <a:rPr lang="ru-RU" dirty="0" err="1" smtClean="0">
                <a:latin typeface="Times New Roman" panose="02020603050405020304" pitchFamily="18" charset="0"/>
                <a:cs typeface="Times New Roman" panose="02020603050405020304" pitchFamily="18" charset="0"/>
              </a:rPr>
              <a:t>эрготропной</a:t>
            </a:r>
            <a:r>
              <a:rPr lang="ru-RU" dirty="0" smtClean="0">
                <a:latin typeface="Times New Roman" panose="02020603050405020304" pitchFamily="18" charset="0"/>
                <a:cs typeface="Times New Roman" panose="02020603050405020304" pitchFamily="18" charset="0"/>
              </a:rPr>
              <a:t> системы.</a:t>
            </a:r>
          </a:p>
          <a:p>
            <a:pPr algn="just"/>
            <a:r>
              <a:rPr lang="ru-RU" dirty="0" smtClean="0">
                <a:latin typeface="Times New Roman" panose="02020603050405020304" pitchFamily="18" charset="0"/>
                <a:cs typeface="Times New Roman" panose="02020603050405020304" pitchFamily="18" charset="0"/>
              </a:rPr>
              <a:t>Однако в это же время </a:t>
            </a:r>
            <a:r>
              <a:rPr lang="ru-RU" dirty="0" err="1" smtClean="0">
                <a:latin typeface="Times New Roman" panose="02020603050405020304" pitchFamily="18" charset="0"/>
                <a:cs typeface="Times New Roman" panose="02020603050405020304" pitchFamily="18" charset="0"/>
              </a:rPr>
              <a:t>субдоминантная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трофотропная</a:t>
            </a:r>
            <a:r>
              <a:rPr lang="ru-RU" dirty="0" smtClean="0">
                <a:latin typeface="Times New Roman" panose="02020603050405020304" pitchFamily="18" charset="0"/>
                <a:cs typeface="Times New Roman" panose="02020603050405020304" pitchFamily="18" charset="0"/>
              </a:rPr>
              <a:t> система делает все возможное, чтобы организм не перерасходовал свою энергию.</a:t>
            </a:r>
          </a:p>
          <a:p>
            <a:pPr algn="just"/>
            <a:r>
              <a:rPr lang="ru-RU" dirty="0" smtClean="0">
                <a:latin typeface="Times New Roman" panose="02020603050405020304" pitchFamily="18" charset="0"/>
                <a:cs typeface="Times New Roman" panose="02020603050405020304" pitchFamily="18" charset="0"/>
              </a:rPr>
              <a:t>Известно, что организм человека не может переходить от одного вида деятельности к другому сразу. Иногда этот процесс может значительно затягиваться. Особенно часто такой вид перехода выражается при снижении психической работоспособности. Но, как показывает спортивная практика, часто именно в периоды снижения психической работоспособности спортсмену необходима высокая активность и значительная быстрота психической реакции.</a:t>
            </a:r>
          </a:p>
          <a:p>
            <a:pPr algn="just"/>
            <a:r>
              <a:rPr lang="ru-RU" dirty="0" smtClean="0">
                <a:latin typeface="Times New Roman" panose="02020603050405020304" pitchFamily="18" charset="0"/>
                <a:cs typeface="Times New Roman" panose="02020603050405020304" pitchFamily="18" charset="0"/>
              </a:rPr>
              <a:t>В нужный момент достигать наиболее эффективного и рационального состояния, способствующего реализации потенциальных возможностей спортсмена, помогают специальные 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разнообразны и достаточно многочисленны. Можно говорить о различных принципах их классификации, но наиболее рациональным является принцип, предлагаемый </a:t>
            </a:r>
            <a:r>
              <a:rPr lang="ru-RU" dirty="0" err="1" smtClean="0">
                <a:latin typeface="Times New Roman" panose="02020603050405020304" pitchFamily="18" charset="0"/>
                <a:cs typeface="Times New Roman" panose="02020603050405020304" pitchFamily="18" charset="0"/>
              </a:rPr>
              <a:t>В.М.Мельниковым</a:t>
            </a:r>
            <a:r>
              <a:rPr lang="ru-RU" dirty="0" smtClean="0">
                <a:latin typeface="Times New Roman" panose="02020603050405020304" pitchFamily="18" charset="0"/>
                <a:cs typeface="Times New Roman" panose="02020603050405020304" pitchFamily="18" charset="0"/>
              </a:rPr>
              <a:t>.</a:t>
            </a:r>
          </a:p>
          <a:p>
            <a:pPr algn="just"/>
            <a:r>
              <a:rPr lang="ru-RU" b="1" dirty="0" smtClean="0">
                <a:latin typeface="Times New Roman" panose="02020603050405020304" pitchFamily="18" charset="0"/>
                <a:cs typeface="Times New Roman" panose="02020603050405020304" pitchFamily="18" charset="0"/>
              </a:rPr>
              <a:t>Он выделяет две группы методов:</a:t>
            </a:r>
          </a:p>
          <a:p>
            <a:pPr algn="just"/>
            <a:r>
              <a:rPr lang="ru-RU" i="1" dirty="0" err="1" smtClean="0">
                <a:latin typeface="Times New Roman" panose="02020603050405020304" pitchFamily="18" charset="0"/>
                <a:cs typeface="Times New Roman" panose="02020603050405020304" pitchFamily="18" charset="0"/>
              </a:rPr>
              <a:t>гетерорегуляционные</a:t>
            </a:r>
            <a:r>
              <a:rPr lang="ru-RU" i="1" dirty="0" smtClean="0">
                <a:latin typeface="Times New Roman" panose="02020603050405020304" pitchFamily="18" charset="0"/>
                <a:cs typeface="Times New Roman" panose="02020603050405020304" pitchFamily="18" charset="0"/>
              </a:rPr>
              <a:t> (могут быть реализованы в обычном состоянии бодрствования или в измененном состоянии сознания – гипноз);</a:t>
            </a:r>
          </a:p>
          <a:p>
            <a:pPr algn="just"/>
            <a:r>
              <a:rPr lang="ru-RU" i="1" dirty="0" err="1" smtClean="0">
                <a:latin typeface="Times New Roman" panose="02020603050405020304" pitchFamily="18" charset="0"/>
                <a:cs typeface="Times New Roman" panose="02020603050405020304" pitchFamily="18" charset="0"/>
              </a:rPr>
              <a:t>ауторегуляционные</a:t>
            </a:r>
            <a:r>
              <a:rPr lang="ru-RU" i="1" dirty="0" smtClean="0">
                <a:latin typeface="Times New Roman" panose="02020603050405020304" pitchFamily="18" charset="0"/>
                <a:cs typeface="Times New Roman" panose="02020603050405020304" pitchFamily="18" charset="0"/>
              </a:rPr>
              <a:t> (это методы </a:t>
            </a:r>
            <a:r>
              <a:rPr lang="ru-RU" i="1" dirty="0" err="1" smtClean="0">
                <a:latin typeface="Times New Roman" panose="02020603050405020304" pitchFamily="18" charset="0"/>
                <a:cs typeface="Times New Roman" panose="02020603050405020304" pitchFamily="18" charset="0"/>
              </a:rPr>
              <a:t>саморегуляции</a:t>
            </a:r>
            <a:r>
              <a:rPr lang="ru-RU" i="1" dirty="0" smtClean="0">
                <a:latin typeface="Times New Roman" panose="02020603050405020304" pitchFamily="18" charset="0"/>
                <a:cs typeface="Times New Roman" panose="02020603050405020304" pitchFamily="18" charset="0"/>
              </a:rPr>
              <a:t>). Рассмотрим схему классификации методов </a:t>
            </a:r>
            <a:r>
              <a:rPr lang="ru-RU" i="1" dirty="0" err="1" smtClean="0">
                <a:latin typeface="Times New Roman" panose="02020603050405020304" pitchFamily="18" charset="0"/>
                <a:cs typeface="Times New Roman" panose="02020603050405020304" pitchFamily="18" charset="0"/>
              </a:rPr>
              <a:t>психорегуляции</a:t>
            </a:r>
            <a:endParaRPr lang="ru-RU"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2083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18 Моё лицо полностью расслабленное, тёплое, спокойное, неподвижное. </a:t>
            </a:r>
          </a:p>
          <a:p>
            <a:pPr algn="just"/>
            <a:r>
              <a:rPr lang="ru-RU" dirty="0" smtClean="0">
                <a:latin typeface="Times New Roman" panose="02020603050405020304" pitchFamily="18" charset="0"/>
                <a:cs typeface="Times New Roman" panose="02020603050405020304" pitchFamily="18" charset="0"/>
              </a:rPr>
              <a:t>19 Моё внимание переходит на мои ноги. </a:t>
            </a:r>
          </a:p>
          <a:p>
            <a:pPr algn="just"/>
            <a:r>
              <a:rPr lang="ru-RU" dirty="0" smtClean="0">
                <a:latin typeface="Times New Roman" panose="02020603050405020304" pitchFamily="18" charset="0"/>
                <a:cs typeface="Times New Roman" panose="02020603050405020304" pitchFamily="18" charset="0"/>
              </a:rPr>
              <a:t>20 Мои ноги начинают расслабляться и теплеть. </a:t>
            </a:r>
          </a:p>
          <a:p>
            <a:pPr algn="just"/>
            <a:r>
              <a:rPr lang="ru-RU" dirty="0" smtClean="0">
                <a:latin typeface="Times New Roman" panose="02020603050405020304" pitchFamily="18" charset="0"/>
                <a:cs typeface="Times New Roman" panose="02020603050405020304" pitchFamily="18" charset="0"/>
              </a:rPr>
              <a:t>21 Мои подошвы и голеностопы расслабляются и теплеют. </a:t>
            </a:r>
          </a:p>
          <a:p>
            <a:pPr algn="just"/>
            <a:r>
              <a:rPr lang="ru-RU" dirty="0" smtClean="0">
                <a:latin typeface="Times New Roman" panose="02020603050405020304" pitchFamily="18" charset="0"/>
                <a:cs typeface="Times New Roman" panose="02020603050405020304" pitchFamily="18" charset="0"/>
              </a:rPr>
              <a:t>22 Мои голени и колени расслабляются и теплеют. </a:t>
            </a:r>
          </a:p>
          <a:p>
            <a:pPr algn="just"/>
            <a:r>
              <a:rPr lang="ru-RU" dirty="0" smtClean="0">
                <a:latin typeface="Times New Roman" panose="02020603050405020304" pitchFamily="18" charset="0"/>
                <a:cs typeface="Times New Roman" panose="02020603050405020304" pitchFamily="18" charset="0"/>
              </a:rPr>
              <a:t>23 Мои бедра и таз расслабляются и теплеют. </a:t>
            </a:r>
          </a:p>
          <a:p>
            <a:pPr algn="just"/>
            <a:r>
              <a:rPr lang="ru-RU" dirty="0" smtClean="0">
                <a:latin typeface="Times New Roman" panose="02020603050405020304" pitchFamily="18" charset="0"/>
                <a:cs typeface="Times New Roman" panose="02020603050405020304" pitchFamily="18" charset="0"/>
              </a:rPr>
              <a:t>24 Все мои ноги полностью расслабленные, тёплые, неподвижные. </a:t>
            </a:r>
          </a:p>
          <a:p>
            <a:pPr algn="just"/>
            <a:r>
              <a:rPr lang="ru-RU" dirty="0" smtClean="0">
                <a:latin typeface="Times New Roman" panose="02020603050405020304" pitchFamily="18" charset="0"/>
                <a:cs typeface="Times New Roman" panose="02020603050405020304" pitchFamily="18" charset="0"/>
              </a:rPr>
              <a:t>25 Моё внимание на моих тёплых голеностопах. </a:t>
            </a:r>
          </a:p>
          <a:p>
            <a:pPr algn="just"/>
            <a:r>
              <a:rPr lang="ru-RU" dirty="0" smtClean="0">
                <a:latin typeface="Times New Roman" panose="02020603050405020304" pitchFamily="18" charset="0"/>
                <a:cs typeface="Times New Roman" panose="02020603050405020304" pitchFamily="18" charset="0"/>
              </a:rPr>
              <a:t>26 Моё внимание переходит на моё лицо. </a:t>
            </a:r>
          </a:p>
          <a:p>
            <a:pPr algn="just"/>
            <a:r>
              <a:rPr lang="ru-RU" dirty="0" smtClean="0">
                <a:latin typeface="Times New Roman" panose="02020603050405020304" pitchFamily="18" charset="0"/>
                <a:cs typeface="Times New Roman" panose="02020603050405020304" pitchFamily="18" charset="0"/>
              </a:rPr>
              <a:t>27 Моё лицо полностью расслабленное, тёплое, спокойное, неподвижное. </a:t>
            </a:r>
          </a:p>
          <a:p>
            <a:pPr algn="just"/>
            <a:r>
              <a:rPr lang="ru-RU" dirty="0" smtClean="0">
                <a:latin typeface="Times New Roman" panose="02020603050405020304" pitchFamily="18" charset="0"/>
                <a:cs typeface="Times New Roman" panose="02020603050405020304" pitchFamily="18" charset="0"/>
              </a:rPr>
              <a:t>28 Моё внимание переходит на моё туловище. </a:t>
            </a:r>
          </a:p>
          <a:p>
            <a:pPr algn="just"/>
            <a:r>
              <a:rPr lang="ru-RU" dirty="0" smtClean="0">
                <a:latin typeface="Times New Roman" panose="02020603050405020304" pitchFamily="18" charset="0"/>
                <a:cs typeface="Times New Roman" panose="02020603050405020304" pitchFamily="18" charset="0"/>
              </a:rPr>
              <a:t>29 Моё туловище полностью расслабленное, тёплое. </a:t>
            </a:r>
          </a:p>
          <a:p>
            <a:pPr algn="just"/>
            <a:r>
              <a:rPr lang="ru-RU" dirty="0" smtClean="0">
                <a:latin typeface="Times New Roman" panose="02020603050405020304" pitchFamily="18" charset="0"/>
                <a:cs typeface="Times New Roman" panose="02020603050405020304" pitchFamily="18" charset="0"/>
              </a:rPr>
              <a:t>30 Моё внимание на моей груди. </a:t>
            </a:r>
          </a:p>
          <a:p>
            <a:pPr algn="just"/>
            <a:r>
              <a:rPr lang="ru-RU" dirty="0" smtClean="0">
                <a:latin typeface="Times New Roman" panose="02020603050405020304" pitchFamily="18" charset="0"/>
                <a:cs typeface="Times New Roman" panose="02020603050405020304" pitchFamily="18" charset="0"/>
              </a:rPr>
              <a:t>31 Моё дыхание спокойное, свободное, лёгкое. </a:t>
            </a:r>
          </a:p>
          <a:p>
            <a:pPr algn="just"/>
            <a:r>
              <a:rPr lang="ru-RU" dirty="0" smtClean="0">
                <a:latin typeface="Times New Roman" panose="02020603050405020304" pitchFamily="18" charset="0"/>
                <a:cs typeface="Times New Roman" panose="02020603050405020304" pitchFamily="18" charset="0"/>
              </a:rPr>
              <a:t>32 Моё внимание на моём лице. </a:t>
            </a:r>
          </a:p>
          <a:p>
            <a:pPr algn="just"/>
            <a:r>
              <a:rPr lang="ru-RU" dirty="0" smtClean="0">
                <a:latin typeface="Times New Roman" panose="02020603050405020304" pitchFamily="18" charset="0"/>
                <a:cs typeface="Times New Roman" panose="02020603050405020304" pitchFamily="18" charset="0"/>
              </a:rPr>
              <a:t>33 Моё сердце бьётся спокойно, ровно. </a:t>
            </a:r>
          </a:p>
          <a:p>
            <a:pPr algn="just"/>
            <a:r>
              <a:rPr lang="ru-RU" dirty="0" smtClean="0">
                <a:latin typeface="Times New Roman" panose="02020603050405020304" pitchFamily="18" charset="0"/>
                <a:cs typeface="Times New Roman" panose="02020603050405020304" pitchFamily="18" charset="0"/>
              </a:rPr>
              <a:t>34 Оно отдыхает. </a:t>
            </a:r>
          </a:p>
          <a:p>
            <a:pPr algn="just"/>
            <a:r>
              <a:rPr lang="ru-RU" dirty="0" smtClean="0">
                <a:latin typeface="Times New Roman" panose="02020603050405020304" pitchFamily="18" charset="0"/>
                <a:cs typeface="Times New Roman" panose="02020603050405020304" pitchFamily="18" charset="0"/>
              </a:rPr>
              <a:t>35 Весь мой организм отдыхает. </a:t>
            </a:r>
          </a:p>
          <a:p>
            <a:pPr algn="just"/>
            <a:r>
              <a:rPr lang="ru-RU" dirty="0" smtClean="0">
                <a:latin typeface="Times New Roman" panose="02020603050405020304" pitchFamily="18" charset="0"/>
                <a:cs typeface="Times New Roman" panose="02020603050405020304" pitchFamily="18" charset="0"/>
              </a:rPr>
              <a:t>36 Моё внимание на моём лице. </a:t>
            </a:r>
          </a:p>
          <a:p>
            <a:pPr algn="just"/>
            <a:r>
              <a:rPr lang="ru-RU" dirty="0" smtClean="0">
                <a:latin typeface="Times New Roman" panose="02020603050405020304" pitchFamily="18" charset="0"/>
                <a:cs typeface="Times New Roman" panose="02020603050405020304" pitchFamily="18" charset="0"/>
              </a:rPr>
              <a:t>37 Моё лицо полностью расслабленное, тёплое, спокойное, неподвижное. </a:t>
            </a:r>
          </a:p>
          <a:p>
            <a:pPr algn="just"/>
            <a:r>
              <a:rPr lang="ru-RU" dirty="0" smtClean="0">
                <a:latin typeface="Times New Roman" panose="02020603050405020304" pitchFamily="18" charset="0"/>
                <a:cs typeface="Times New Roman" panose="02020603050405020304" pitchFamily="18" charset="0"/>
              </a:rPr>
              <a:t>38 Я отдыхаю. </a:t>
            </a:r>
          </a:p>
          <a:p>
            <a:pPr algn="just"/>
            <a:r>
              <a:rPr lang="ru-RU" dirty="0" smtClean="0">
                <a:latin typeface="Times New Roman" panose="02020603050405020304" pitchFamily="18" charset="0"/>
                <a:cs typeface="Times New Roman" panose="02020603050405020304" pitchFamily="18" charset="0"/>
              </a:rPr>
              <a:t>39 Я отдохнул и успокоился. </a:t>
            </a:r>
          </a:p>
          <a:p>
            <a:pPr algn="just"/>
            <a:r>
              <a:rPr lang="ru-RU" dirty="0" smtClean="0">
                <a:latin typeface="Times New Roman" panose="02020603050405020304" pitchFamily="18" charset="0"/>
                <a:cs typeface="Times New Roman" panose="02020603050405020304" pitchFamily="18" charset="0"/>
              </a:rPr>
              <a:t>40 Самочувствие хорошее. </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55896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Мобилизующая часть</a:t>
            </a:r>
          </a:p>
          <a:p>
            <a:pPr algn="just"/>
            <a:r>
              <a:rPr lang="ru-RU" dirty="0" smtClean="0">
                <a:latin typeface="Times New Roman" panose="02020603050405020304" pitchFamily="18" charset="0"/>
                <a:cs typeface="Times New Roman" panose="02020603050405020304" pitchFamily="18" charset="0"/>
              </a:rPr>
              <a:t>1 Возникает чувство лёгкого озноба. </a:t>
            </a:r>
          </a:p>
          <a:p>
            <a:pPr algn="just"/>
            <a:r>
              <a:rPr lang="ru-RU" dirty="0" smtClean="0">
                <a:latin typeface="Times New Roman" panose="02020603050405020304" pitchFamily="18" charset="0"/>
                <a:cs typeface="Times New Roman" panose="02020603050405020304" pitchFamily="18" charset="0"/>
              </a:rPr>
              <a:t>2 Состояние, как после прохладного душа. </a:t>
            </a:r>
          </a:p>
          <a:p>
            <a:pPr algn="just"/>
            <a:r>
              <a:rPr lang="ru-RU" dirty="0" smtClean="0">
                <a:latin typeface="Times New Roman" panose="02020603050405020304" pitchFamily="18" charset="0"/>
                <a:cs typeface="Times New Roman" panose="02020603050405020304" pitchFamily="18" charset="0"/>
              </a:rPr>
              <a:t>3 Из мышц уходит чувство тяжести и расслабленности. </a:t>
            </a:r>
          </a:p>
          <a:p>
            <a:pPr algn="just"/>
            <a:r>
              <a:rPr lang="ru-RU" dirty="0" smtClean="0">
                <a:latin typeface="Times New Roman" panose="02020603050405020304" pitchFamily="18" charset="0"/>
                <a:cs typeface="Times New Roman" panose="02020603050405020304" pitchFamily="18" charset="0"/>
              </a:rPr>
              <a:t>4 В мышцах начинается лёгкая дрожь. </a:t>
            </a:r>
          </a:p>
          <a:p>
            <a:pPr algn="just"/>
            <a:r>
              <a:rPr lang="ru-RU" dirty="0" smtClean="0">
                <a:latin typeface="Times New Roman" panose="02020603050405020304" pitchFamily="18" charset="0"/>
                <a:cs typeface="Times New Roman" panose="02020603050405020304" pitchFamily="18" charset="0"/>
              </a:rPr>
              <a:t>5 Озноб усиливается. </a:t>
            </a:r>
          </a:p>
          <a:p>
            <a:pPr algn="just"/>
            <a:r>
              <a:rPr lang="ru-RU" dirty="0" smtClean="0">
                <a:latin typeface="Times New Roman" panose="02020603050405020304" pitchFamily="18" charset="0"/>
                <a:cs typeface="Times New Roman" panose="02020603050405020304" pitchFamily="18" charset="0"/>
              </a:rPr>
              <a:t>6 Холодеют голова и затылок. </a:t>
            </a:r>
          </a:p>
          <a:p>
            <a:pPr algn="just"/>
            <a:r>
              <a:rPr lang="ru-RU" dirty="0" smtClean="0">
                <a:latin typeface="Times New Roman" panose="02020603050405020304" pitchFamily="18" charset="0"/>
                <a:cs typeface="Times New Roman" panose="02020603050405020304" pitchFamily="18" charset="0"/>
              </a:rPr>
              <a:t>7 По телу побежали мурашки. </a:t>
            </a:r>
          </a:p>
          <a:p>
            <a:pPr algn="just"/>
            <a:r>
              <a:rPr lang="ru-RU" dirty="0" smtClean="0">
                <a:latin typeface="Times New Roman" panose="02020603050405020304" pitchFamily="18" charset="0"/>
                <a:cs typeface="Times New Roman" panose="02020603050405020304" pitchFamily="18" charset="0"/>
              </a:rPr>
              <a:t>8 Кожа становится гусиной. </a:t>
            </a:r>
          </a:p>
          <a:p>
            <a:pPr algn="just"/>
            <a:r>
              <a:rPr lang="ru-RU" dirty="0" smtClean="0">
                <a:latin typeface="Times New Roman" panose="02020603050405020304" pitchFamily="18" charset="0"/>
                <a:cs typeface="Times New Roman" panose="02020603050405020304" pitchFamily="18" charset="0"/>
              </a:rPr>
              <a:t>9 Холодеют ладони и стопы. </a:t>
            </a:r>
          </a:p>
          <a:p>
            <a:pPr algn="just"/>
            <a:r>
              <a:rPr lang="ru-RU" dirty="0" smtClean="0">
                <a:latin typeface="Times New Roman" panose="02020603050405020304" pitchFamily="18" charset="0"/>
                <a:cs typeface="Times New Roman" panose="02020603050405020304" pitchFamily="18" charset="0"/>
              </a:rPr>
              <a:t>10 Дыхание глубокое, учащённое. </a:t>
            </a:r>
          </a:p>
          <a:p>
            <a:pPr algn="just"/>
            <a:r>
              <a:rPr lang="ru-RU" dirty="0" smtClean="0">
                <a:latin typeface="Times New Roman" panose="02020603050405020304" pitchFamily="18" charset="0"/>
                <a:cs typeface="Times New Roman" panose="02020603050405020304" pitchFamily="18" charset="0"/>
              </a:rPr>
              <a:t>11 Сердце бьётся сильно, энергично, учащённо. </a:t>
            </a:r>
          </a:p>
          <a:p>
            <a:pPr algn="just"/>
            <a:r>
              <a:rPr lang="ru-RU" dirty="0" smtClean="0">
                <a:latin typeface="Times New Roman" panose="02020603050405020304" pitchFamily="18" charset="0"/>
                <a:cs typeface="Times New Roman" panose="02020603050405020304" pitchFamily="18" charset="0"/>
              </a:rPr>
              <a:t>12 Озноб всё сильнее. </a:t>
            </a:r>
          </a:p>
          <a:p>
            <a:pPr algn="just"/>
            <a:r>
              <a:rPr lang="ru-RU" dirty="0" smtClean="0">
                <a:latin typeface="Times New Roman" panose="02020603050405020304" pitchFamily="18" charset="0"/>
                <a:cs typeface="Times New Roman" panose="02020603050405020304" pitchFamily="18" charset="0"/>
              </a:rPr>
              <a:t>13 Все мышцы лёгкие, упругие, сильные. </a:t>
            </a:r>
          </a:p>
          <a:p>
            <a:pPr algn="just"/>
            <a:r>
              <a:rPr lang="ru-RU" dirty="0" smtClean="0">
                <a:latin typeface="Times New Roman" panose="02020603050405020304" pitchFamily="18" charset="0"/>
                <a:cs typeface="Times New Roman" panose="02020603050405020304" pitchFamily="18" charset="0"/>
              </a:rPr>
              <a:t>14 Я всё бодрее и бодрее. </a:t>
            </a:r>
          </a:p>
          <a:p>
            <a:pPr algn="just"/>
            <a:r>
              <a:rPr lang="ru-RU" dirty="0" smtClean="0">
                <a:latin typeface="Times New Roman" panose="02020603050405020304" pitchFamily="18" charset="0"/>
                <a:cs typeface="Times New Roman" panose="02020603050405020304" pitchFamily="18" charset="0"/>
              </a:rPr>
              <a:t>15 Открываю глаза. </a:t>
            </a:r>
          </a:p>
          <a:p>
            <a:pPr algn="just"/>
            <a:r>
              <a:rPr lang="ru-RU" dirty="0" smtClean="0">
                <a:latin typeface="Times New Roman" panose="02020603050405020304" pitchFamily="18" charset="0"/>
                <a:cs typeface="Times New Roman" panose="02020603050405020304" pitchFamily="18" charset="0"/>
              </a:rPr>
              <a:t>16 Смотрю напряженно, предельно сосредоточенно. </a:t>
            </a:r>
          </a:p>
          <a:p>
            <a:pPr algn="just"/>
            <a:r>
              <a:rPr lang="ru-RU" dirty="0" smtClean="0">
                <a:latin typeface="Times New Roman" panose="02020603050405020304" pitchFamily="18" charset="0"/>
                <a:cs typeface="Times New Roman" panose="02020603050405020304" pitchFamily="18" charset="0"/>
              </a:rPr>
              <a:t>17 Я приятно возбуждён. </a:t>
            </a:r>
          </a:p>
          <a:p>
            <a:pPr algn="just"/>
            <a:r>
              <a:rPr lang="ru-RU" dirty="0" smtClean="0">
                <a:latin typeface="Times New Roman" panose="02020603050405020304" pitchFamily="18" charset="0"/>
                <a:cs typeface="Times New Roman" panose="02020603050405020304" pitchFamily="18" charset="0"/>
              </a:rPr>
              <a:t>18 Я полон энергии. </a:t>
            </a:r>
          </a:p>
          <a:p>
            <a:pPr algn="just"/>
            <a:r>
              <a:rPr lang="ru-RU" dirty="0" smtClean="0">
                <a:latin typeface="Times New Roman" panose="02020603050405020304" pitchFamily="18" charset="0"/>
                <a:cs typeface="Times New Roman" panose="02020603050405020304" pitchFamily="18" charset="0"/>
              </a:rPr>
              <a:t>19 Я как сжатая пружина. </a:t>
            </a:r>
          </a:p>
          <a:p>
            <a:pPr algn="just"/>
            <a:r>
              <a:rPr lang="ru-RU" dirty="0" smtClean="0">
                <a:latin typeface="Times New Roman" panose="02020603050405020304" pitchFamily="18" charset="0"/>
                <a:cs typeface="Times New Roman" panose="02020603050405020304" pitchFamily="18" charset="0"/>
              </a:rPr>
              <a:t>20 Я полностью мобилизован. </a:t>
            </a:r>
          </a:p>
          <a:p>
            <a:pPr algn="just"/>
            <a:r>
              <a:rPr lang="ru-RU" dirty="0" smtClean="0">
                <a:latin typeface="Times New Roman" panose="02020603050405020304" pitchFamily="18" charset="0"/>
                <a:cs typeface="Times New Roman" panose="02020603050405020304" pitchFamily="18" charset="0"/>
              </a:rPr>
              <a:t>21 Я готов действовать. </a:t>
            </a:r>
          </a:p>
        </p:txBody>
      </p:sp>
    </p:spTree>
    <p:extLst>
      <p:ext uri="{BB962C8B-B14F-4D97-AF65-F5344CB8AC3E}">
        <p14:creationId xmlns:p14="http://schemas.microsoft.com/office/powerpoint/2010/main" val="3134624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8069"/>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первоначальном обучении ПРТ занимающиеся мысленно, с закрытыми глазами в удобной позе проговаривают весь набор формул. В дальнейшем количество формул постепенно сокращается до 6–8. </a:t>
            </a:r>
          </a:p>
          <a:p>
            <a:pPr algn="just"/>
            <a:r>
              <a:rPr lang="ru-RU" dirty="0" smtClean="0">
                <a:latin typeface="Times New Roman" panose="02020603050405020304" pitchFamily="18" charset="0"/>
                <a:cs typeface="Times New Roman" panose="02020603050405020304" pitchFamily="18" charset="0"/>
              </a:rPr>
              <a:t>Ниже приводится сокращённый вариант ПРТ (расслабление). </a:t>
            </a:r>
          </a:p>
          <a:p>
            <a:pPr algn="just"/>
            <a:r>
              <a:rPr lang="ru-RU" dirty="0" smtClean="0">
                <a:latin typeface="Times New Roman" panose="02020603050405020304" pitchFamily="18" charset="0"/>
                <a:cs typeface="Times New Roman" panose="02020603050405020304" pitchFamily="18" charset="0"/>
              </a:rPr>
              <a:t>1 Я расслабляюсь и успокаиваюсь. </a:t>
            </a:r>
          </a:p>
          <a:p>
            <a:pPr algn="just"/>
            <a:r>
              <a:rPr lang="ru-RU" dirty="0" smtClean="0">
                <a:latin typeface="Times New Roman" panose="02020603050405020304" pitchFamily="18" charset="0"/>
                <a:cs typeface="Times New Roman" panose="02020603050405020304" pitchFamily="18" charset="0"/>
              </a:rPr>
              <a:t>2 Моё лицо, руки, ноги полностью расслабленные, тёплые, неподвижные. </a:t>
            </a:r>
          </a:p>
          <a:p>
            <a:pPr algn="just"/>
            <a:r>
              <a:rPr lang="ru-RU" dirty="0" smtClean="0">
                <a:latin typeface="Times New Roman" panose="02020603050405020304" pitchFamily="18" charset="0"/>
                <a:cs typeface="Times New Roman" panose="02020603050405020304" pitchFamily="18" charset="0"/>
              </a:rPr>
              <a:t>3 Всё моё туловище полностью расслабленное и тёплое. </a:t>
            </a:r>
          </a:p>
          <a:p>
            <a:pPr algn="just"/>
            <a:r>
              <a:rPr lang="ru-RU" dirty="0" smtClean="0">
                <a:latin typeface="Times New Roman" panose="02020603050405020304" pitchFamily="18" charset="0"/>
                <a:cs typeface="Times New Roman" panose="02020603050405020304" pitchFamily="18" charset="0"/>
              </a:rPr>
              <a:t>4 Моё дыхание спокойное, свободное, лёгкое. </a:t>
            </a:r>
          </a:p>
          <a:p>
            <a:pPr algn="just"/>
            <a:r>
              <a:rPr lang="ru-RU" dirty="0" smtClean="0">
                <a:latin typeface="Times New Roman" panose="02020603050405020304" pitchFamily="18" charset="0"/>
                <a:cs typeface="Times New Roman" panose="02020603050405020304" pitchFamily="18" charset="0"/>
              </a:rPr>
              <a:t>5 Моё сердце бьётся спокойно, свободно, легко. </a:t>
            </a:r>
          </a:p>
          <a:p>
            <a:pPr algn="just"/>
            <a:r>
              <a:rPr lang="ru-RU" dirty="0" smtClean="0">
                <a:latin typeface="Times New Roman" panose="02020603050405020304" pitchFamily="18" charset="0"/>
                <a:cs typeface="Times New Roman" panose="02020603050405020304" pitchFamily="18" charset="0"/>
              </a:rPr>
              <a:t>6 Я отдохнул и успокоился. </a:t>
            </a:r>
          </a:p>
          <a:p>
            <a:pPr algn="just"/>
            <a:r>
              <a:rPr lang="ru-RU" dirty="0" smtClean="0">
                <a:latin typeface="Times New Roman" panose="02020603050405020304" pitchFamily="18" charset="0"/>
                <a:cs typeface="Times New Roman" panose="02020603050405020304" pitchFamily="18" charset="0"/>
              </a:rPr>
              <a:t>7 Самочувствие хорошее. </a:t>
            </a:r>
          </a:p>
          <a:p>
            <a:pPr algn="just"/>
            <a:r>
              <a:rPr lang="ru-RU" dirty="0" smtClean="0">
                <a:latin typeface="Times New Roman" panose="02020603050405020304" pitchFamily="18" charset="0"/>
                <a:cs typeface="Times New Roman" panose="02020603050405020304" pitchFamily="18" charset="0"/>
              </a:rPr>
              <a:t>Показателем овладения занимающимися ПРТ является изменение уровня возбуждения: при расслаблении – снижение, при мобилизации – повышение. </a:t>
            </a:r>
          </a:p>
          <a:p>
            <a:pPr algn="just"/>
            <a:r>
              <a:rPr lang="ru-RU" dirty="0" smtClean="0">
                <a:latin typeface="Times New Roman" panose="02020603050405020304" pitchFamily="18" charset="0"/>
                <a:cs typeface="Times New Roman" panose="02020603050405020304" pitchFamily="18" charset="0"/>
              </a:rPr>
              <a:t>При чрезмерном нервно-психическом напряжении рекомендуется использовать следующие 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1 Рациональная </a:t>
            </a:r>
            <a:r>
              <a:rPr lang="ru-RU" dirty="0" err="1" smtClean="0">
                <a:latin typeface="Times New Roman" panose="02020603050405020304" pitchFamily="18" charset="0"/>
                <a:cs typeface="Times New Roman" panose="02020603050405020304" pitchFamily="18" charset="0"/>
              </a:rPr>
              <a:t>психорегуляция</a:t>
            </a:r>
            <a:r>
              <a:rPr lang="ru-RU" dirty="0" smtClean="0">
                <a:latin typeface="Times New Roman" panose="02020603050405020304" pitchFamily="18" charset="0"/>
                <a:cs typeface="Times New Roman" panose="02020603050405020304" pitchFamily="18" charset="0"/>
              </a:rPr>
              <a:t> в состоянии бодрствования. </a:t>
            </a:r>
          </a:p>
          <a:p>
            <a:pPr algn="just"/>
            <a:r>
              <a:rPr lang="ru-RU" dirty="0" smtClean="0">
                <a:latin typeface="Times New Roman" panose="02020603050405020304" pitchFamily="18" charset="0"/>
                <a:cs typeface="Times New Roman" panose="02020603050405020304" pitchFamily="18" charset="0"/>
              </a:rPr>
              <a:t>2 Создание нового очага возбуждения, играющего роль отвлекающего. </a:t>
            </a:r>
          </a:p>
          <a:p>
            <a:pPr algn="just"/>
            <a:r>
              <a:rPr lang="ru-RU" dirty="0" smtClean="0">
                <a:latin typeface="Times New Roman" panose="02020603050405020304" pitchFamily="18" charset="0"/>
                <a:cs typeface="Times New Roman" panose="02020603050405020304" pitchFamily="18" charset="0"/>
              </a:rPr>
              <a:t>3 Гипносуггестивные методы успокаивающего характера. </a:t>
            </a:r>
          </a:p>
          <a:p>
            <a:pPr algn="just"/>
            <a:r>
              <a:rPr lang="ru-RU" dirty="0" smtClean="0">
                <a:latin typeface="Times New Roman" panose="02020603050405020304" pitchFamily="18" charset="0"/>
                <a:cs typeface="Times New Roman" panose="02020603050405020304" pitchFamily="18" charset="0"/>
              </a:rPr>
              <a:t>4 Физические упражнения плавного, замедленного характера. </a:t>
            </a:r>
          </a:p>
          <a:p>
            <a:pPr algn="just"/>
            <a:r>
              <a:rPr lang="ru-RU" dirty="0" smtClean="0">
                <a:latin typeface="Times New Roman" panose="02020603050405020304" pitchFamily="18" charset="0"/>
                <a:cs typeface="Times New Roman" panose="02020603050405020304" pitchFamily="18" charset="0"/>
              </a:rPr>
              <a:t>5 Успокаивающий массаж. </a:t>
            </a:r>
          </a:p>
          <a:p>
            <a:pPr algn="just"/>
            <a:r>
              <a:rPr lang="ru-RU" dirty="0" smtClean="0">
                <a:latin typeface="Times New Roman" panose="02020603050405020304" pitchFamily="18" charset="0"/>
                <a:cs typeface="Times New Roman" panose="02020603050405020304" pitchFamily="18" charset="0"/>
              </a:rPr>
              <a:t>6 Отвлечение внимания от факторов, вызывающих возбуждение. </a:t>
            </a:r>
          </a:p>
          <a:p>
            <a:pPr algn="just"/>
            <a:r>
              <a:rPr lang="ru-RU" dirty="0" smtClean="0">
                <a:latin typeface="Times New Roman" panose="02020603050405020304" pitchFamily="18" charset="0"/>
                <a:cs typeface="Times New Roman" panose="02020603050405020304" pitchFamily="18" charset="0"/>
              </a:rPr>
              <a:t>7 Успокаивающая часть психорегулирующей тренировки. </a:t>
            </a:r>
          </a:p>
          <a:p>
            <a:pPr algn="just"/>
            <a:r>
              <a:rPr lang="ru-RU" dirty="0" smtClean="0">
                <a:latin typeface="Times New Roman" panose="02020603050405020304" pitchFamily="18" charset="0"/>
                <a:cs typeface="Times New Roman" panose="02020603050405020304" pitchFamily="18" charset="0"/>
              </a:rPr>
              <a:t>8 Аппаратурные методы с помощью центральной анальгезии. Для этого </a:t>
            </a:r>
            <a:r>
              <a:rPr lang="ru-RU" dirty="0" err="1" smtClean="0">
                <a:latin typeface="Times New Roman" panose="02020603050405020304" pitchFamily="18" charset="0"/>
                <a:cs typeface="Times New Roman" panose="02020603050405020304" pitchFamily="18" charset="0"/>
              </a:rPr>
              <a:t>использу-ются</a:t>
            </a:r>
            <a:r>
              <a:rPr lang="ru-RU" dirty="0" smtClean="0">
                <a:latin typeface="Times New Roman" panose="02020603050405020304" pitchFamily="18" charset="0"/>
                <a:cs typeface="Times New Roman" panose="02020603050405020304" pitchFamily="18" charset="0"/>
              </a:rPr>
              <a:t> приборы ПЭЛАНА (прибор </a:t>
            </a:r>
            <a:r>
              <a:rPr lang="ru-RU" dirty="0" err="1" smtClean="0">
                <a:latin typeface="Times New Roman" panose="02020603050405020304" pitchFamily="18" charset="0"/>
                <a:cs typeface="Times New Roman" panose="02020603050405020304" pitchFamily="18" charset="0"/>
              </a:rPr>
              <a:t>электроанальгезии</a:t>
            </a:r>
            <a:r>
              <a:rPr lang="ru-RU" dirty="0" smtClean="0">
                <a:latin typeface="Times New Roman" panose="02020603050405020304" pitchFamily="18" charset="0"/>
                <a:cs typeface="Times New Roman" panose="02020603050405020304" pitchFamily="18" charset="0"/>
              </a:rPr>
              <a:t>), ЛЭНАР (лечебный </a:t>
            </a:r>
            <a:r>
              <a:rPr lang="ru-RU" dirty="0" err="1" smtClean="0">
                <a:latin typeface="Times New Roman" panose="02020603050405020304" pitchFamily="18" charset="0"/>
                <a:cs typeface="Times New Roman" panose="02020603050405020304" pitchFamily="18" charset="0"/>
              </a:rPr>
              <a:t>электронаркоз</a:t>
            </a:r>
            <a:r>
              <a:rPr lang="ru-RU" dirty="0" smtClean="0">
                <a:latin typeface="Times New Roman" panose="02020603050405020304" pitchFamily="18" charset="0"/>
                <a:cs typeface="Times New Roman" panose="02020603050405020304" pitchFamily="18" charset="0"/>
              </a:rPr>
              <a:t>), генерирующие </a:t>
            </a:r>
            <a:r>
              <a:rPr lang="ru-RU" dirty="0" err="1" smtClean="0">
                <a:latin typeface="Times New Roman" panose="02020603050405020304" pitchFamily="18" charset="0"/>
                <a:cs typeface="Times New Roman" panose="02020603050405020304" pitchFamily="18" charset="0"/>
              </a:rPr>
              <a:t>электроимпульсы</a:t>
            </a:r>
            <a:r>
              <a:rPr lang="ru-RU" dirty="0" smtClean="0">
                <a:latin typeface="Times New Roman" panose="02020603050405020304" pitchFamily="18" charset="0"/>
                <a:cs typeface="Times New Roman" panose="02020603050405020304" pitchFamily="18" charset="0"/>
              </a:rPr>
              <a:t> с частотой 500–1200 Гц (ПЭЛАНА) и 500–2000 Гц (ЛЭ-НАР). </a:t>
            </a:r>
          </a:p>
          <a:p>
            <a:pPr algn="just"/>
            <a:r>
              <a:rPr lang="ru-RU" dirty="0" smtClean="0">
                <a:latin typeface="Times New Roman" panose="02020603050405020304" pitchFamily="18" charset="0"/>
                <a:cs typeface="Times New Roman" panose="02020603050405020304" pitchFamily="18" charset="0"/>
              </a:rPr>
              <a:t>9 Индивидуальные средства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244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9079"/>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При сниженном психическом состоянии (апатия, фрустрация) рекомендуются следующие методы:</a:t>
            </a:r>
          </a:p>
          <a:p>
            <a:pPr algn="just"/>
            <a:r>
              <a:rPr lang="ru-RU" b="1" dirty="0" smtClean="0">
                <a:latin typeface="Times New Roman" panose="02020603050405020304" pitchFamily="18" charset="0"/>
                <a:cs typeface="Times New Roman" panose="02020603050405020304" pitchFamily="18" charset="0"/>
              </a:rPr>
              <a:t>1 Рациональная </a:t>
            </a:r>
            <a:r>
              <a:rPr lang="ru-RU" b="1" dirty="0" err="1" smtClean="0">
                <a:latin typeface="Times New Roman" panose="02020603050405020304" pitchFamily="18" charset="0"/>
                <a:cs typeface="Times New Roman" panose="02020603050405020304" pitchFamily="18" charset="0"/>
              </a:rPr>
              <a:t>психорегуляция</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представляющая собой комплекс процедур, включающих: логический анализ ситуации, выбор тактики дренажа эмоций или, наоборот, психической защиты, формирование плана выхода из данного положения. При этом могут использоваться внушения типа: «Иди! Борись! Играй! Вперёд!». Значение таких приказов со стороны тренера или психолога будет тем больше, чем более контрастно и </a:t>
            </a:r>
            <a:r>
              <a:rPr lang="ru-RU" dirty="0" err="1" smtClean="0">
                <a:latin typeface="Times New Roman" panose="02020603050405020304" pitchFamily="18" charset="0"/>
                <a:cs typeface="Times New Roman" panose="02020603050405020304" pitchFamily="18" charset="0"/>
              </a:rPr>
              <a:t>своевремен</a:t>
            </a:r>
            <a:r>
              <a:rPr lang="ru-RU" dirty="0" smtClean="0">
                <a:latin typeface="Times New Roman" panose="02020603050405020304" pitchFamily="18" charset="0"/>
                <a:cs typeface="Times New Roman" panose="02020603050405020304" pitchFamily="18" charset="0"/>
              </a:rPr>
              <a:t>-но они прозвучат, будучи подготовленным всем ходом предварительной рациональной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a:t>
            </a:r>
          </a:p>
          <a:p>
            <a:pPr algn="just"/>
            <a:r>
              <a:rPr lang="ru-RU" b="1" dirty="0" smtClean="0">
                <a:latin typeface="Times New Roman" panose="02020603050405020304" pitchFamily="18" charset="0"/>
                <a:cs typeface="Times New Roman" panose="02020603050405020304" pitchFamily="18" charset="0"/>
              </a:rPr>
              <a:t>2 Гипносуггестивное внушение. </a:t>
            </a:r>
            <a:r>
              <a:rPr lang="ru-RU" dirty="0" smtClean="0">
                <a:latin typeface="Times New Roman" panose="02020603050405020304" pitchFamily="18" charset="0"/>
                <a:cs typeface="Times New Roman" panose="02020603050405020304" pitchFamily="18" charset="0"/>
              </a:rPr>
              <a:t>С помощью его устраняется избыточная реакция на неудачи и внушается состояние уверенности в себе. Ситуация специально упрощается, рационализируется. Выход из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должен быть энергичным, </a:t>
            </a:r>
            <a:r>
              <a:rPr lang="ru-RU" dirty="0" err="1" smtClean="0">
                <a:latin typeface="Times New Roman" panose="02020603050405020304" pitchFamily="18" charset="0"/>
                <a:cs typeface="Times New Roman" panose="02020603050405020304" pitchFamily="18" charset="0"/>
              </a:rPr>
              <a:t>позво-ляющим</a:t>
            </a:r>
            <a:r>
              <a:rPr lang="ru-RU" dirty="0" smtClean="0">
                <a:latin typeface="Times New Roman" panose="02020603050405020304" pitchFamily="18" charset="0"/>
                <a:cs typeface="Times New Roman" panose="02020603050405020304" pitchFamily="18" charset="0"/>
              </a:rPr>
              <a:t> спортсмену поверить в себя, настроиться на борьбу. При этом используется им-</a:t>
            </a:r>
            <a:r>
              <a:rPr lang="ru-RU" dirty="0" err="1" smtClean="0">
                <a:latin typeface="Times New Roman" panose="02020603050405020304" pitchFamily="18" charset="0"/>
                <a:cs typeface="Times New Roman" panose="02020603050405020304" pitchFamily="18" charset="0"/>
              </a:rPr>
              <a:t>перативный</a:t>
            </a:r>
            <a:r>
              <a:rPr lang="ru-RU" dirty="0" smtClean="0">
                <a:latin typeface="Times New Roman" panose="02020603050405020304" pitchFamily="18" charset="0"/>
                <a:cs typeface="Times New Roman" panose="02020603050405020304" pitchFamily="18" charset="0"/>
              </a:rPr>
              <a:t> уверенный голос. </a:t>
            </a:r>
          </a:p>
          <a:p>
            <a:pPr algn="just"/>
            <a:r>
              <a:rPr lang="ru-RU" b="1" dirty="0" smtClean="0">
                <a:latin typeface="Times New Roman" panose="02020603050405020304" pitchFamily="18" charset="0"/>
                <a:cs typeface="Times New Roman" panose="02020603050405020304" pitchFamily="18" charset="0"/>
              </a:rPr>
              <a:t>3 Прием «Репортаж». </a:t>
            </a:r>
            <a:r>
              <a:rPr lang="ru-RU" dirty="0" smtClean="0">
                <a:latin typeface="Times New Roman" panose="02020603050405020304" pitchFamily="18" charset="0"/>
                <a:cs typeface="Times New Roman" panose="02020603050405020304" pitchFamily="18" charset="0"/>
              </a:rPr>
              <a:t>Спортсмен много раз переходит от состояния покоя и рас-</a:t>
            </a:r>
            <a:r>
              <a:rPr lang="ru-RU" dirty="0" err="1" smtClean="0">
                <a:latin typeface="Times New Roman" panose="02020603050405020304" pitchFamily="18" charset="0"/>
                <a:cs typeface="Times New Roman" panose="02020603050405020304" pitchFamily="18" charset="0"/>
              </a:rPr>
              <a:t>слабления</a:t>
            </a:r>
            <a:r>
              <a:rPr lang="ru-RU" dirty="0" smtClean="0">
                <a:latin typeface="Times New Roman" panose="02020603050405020304" pitchFamily="18" charset="0"/>
                <a:cs typeface="Times New Roman" panose="02020603050405020304" pitchFamily="18" charset="0"/>
              </a:rPr>
              <a:t> к идеомоторному соучастию в конкретных ситуациях, которые для него могут быть достаточно эмоциональными. «Разыгрывая» в </a:t>
            </a:r>
            <a:r>
              <a:rPr lang="ru-RU" dirty="0" err="1" smtClean="0">
                <a:latin typeface="Times New Roman" panose="02020603050405020304" pitchFamily="18" charset="0"/>
                <a:cs typeface="Times New Roman" panose="02020603050405020304" pitchFamily="18" charset="0"/>
              </a:rPr>
              <a:t>сноподобном</a:t>
            </a:r>
            <a:r>
              <a:rPr lang="ru-RU" dirty="0" smtClean="0">
                <a:latin typeface="Times New Roman" panose="02020603050405020304" pitchFamily="18" charset="0"/>
                <a:cs typeface="Times New Roman" panose="02020603050405020304" pitchFamily="18" charset="0"/>
              </a:rPr>
              <a:t> состоянии значимые для спортсмена ситуации, важным является снижение их психотравмирующих функций. </a:t>
            </a:r>
          </a:p>
          <a:p>
            <a:pPr algn="just"/>
            <a:r>
              <a:rPr lang="ru-RU" dirty="0" smtClean="0">
                <a:latin typeface="Times New Roman" panose="02020603050405020304" pitchFamily="18" charset="0"/>
                <a:cs typeface="Times New Roman" panose="02020603050405020304" pitchFamily="18" charset="0"/>
              </a:rPr>
              <a:t>4 </a:t>
            </a:r>
            <a:r>
              <a:rPr lang="ru-RU" dirty="0" err="1" smtClean="0">
                <a:latin typeface="Times New Roman" panose="02020603050405020304" pitchFamily="18" charset="0"/>
                <a:cs typeface="Times New Roman" panose="02020603050405020304" pitchFamily="18" charset="0"/>
              </a:rPr>
              <a:t>Самоубеждения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самоприказы</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5 Физические упражнения резкого характера (прыжки, бег и т. п.). </a:t>
            </a:r>
          </a:p>
          <a:p>
            <a:pPr algn="just"/>
            <a:r>
              <a:rPr lang="ru-RU" dirty="0" smtClean="0">
                <a:latin typeface="Times New Roman" panose="02020603050405020304" pitchFamily="18" charset="0"/>
                <a:cs typeface="Times New Roman" panose="02020603050405020304" pitchFamily="18" charset="0"/>
              </a:rPr>
              <a:t>6 Возбуждающий массаж. </a:t>
            </a:r>
          </a:p>
          <a:p>
            <a:pPr algn="just"/>
            <a:r>
              <a:rPr lang="ru-RU" dirty="0" smtClean="0">
                <a:latin typeface="Times New Roman" panose="02020603050405020304" pitchFamily="18" charset="0"/>
                <a:cs typeface="Times New Roman" panose="02020603050405020304" pitchFamily="18" charset="0"/>
              </a:rPr>
              <a:t>7 Мобилизующая часть психорегулирующей тренировки. </a:t>
            </a:r>
          </a:p>
          <a:p>
            <a:pPr algn="just"/>
            <a:endParaRPr lang="ru-RU" dirty="0" smtClean="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ЗАКЛЮЧЕНИЕ</a:t>
            </a:r>
          </a:p>
          <a:p>
            <a:pPr algn="just"/>
            <a:r>
              <a:rPr lang="ru-RU" dirty="0" smtClean="0">
                <a:latin typeface="Times New Roman" panose="02020603050405020304" pitchFamily="18" charset="0"/>
                <a:cs typeface="Times New Roman" panose="02020603050405020304" pitchFamily="18" charset="0"/>
              </a:rPr>
              <a:t>Изучив 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 спорте, с уверенностью можно сделать вывод ,что каждый тренер и спортсмен должен знать данные методы. Знать специфику и </a:t>
            </a:r>
            <a:r>
              <a:rPr lang="ru-RU" dirty="0" err="1" smtClean="0">
                <a:latin typeface="Times New Roman" panose="02020603050405020304" pitchFamily="18" charset="0"/>
                <a:cs typeface="Times New Roman" panose="02020603050405020304" pitchFamily="18" charset="0"/>
              </a:rPr>
              <a:t>пременять</a:t>
            </a:r>
            <a:r>
              <a:rPr lang="ru-RU" dirty="0" smtClean="0">
                <a:latin typeface="Times New Roman" panose="02020603050405020304" pitchFamily="18" charset="0"/>
                <a:cs typeface="Times New Roman" panose="02020603050405020304" pitchFamily="18" charset="0"/>
              </a:rPr>
              <a:t> их на практике. От правильного применения методов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зависит во многом результат </a:t>
            </a:r>
            <a:r>
              <a:rPr lang="ru-RU" dirty="0" err="1" smtClean="0">
                <a:latin typeface="Times New Roman" panose="02020603050405020304" pitchFamily="18" charset="0"/>
                <a:cs typeface="Times New Roman" panose="02020603050405020304" pitchFamily="18" charset="0"/>
              </a:rPr>
              <a:t>выступленя</a:t>
            </a:r>
            <a:r>
              <a:rPr lang="ru-RU" dirty="0" smtClean="0">
                <a:latin typeface="Times New Roman" panose="02020603050405020304" pitchFamily="18" charset="0"/>
                <a:cs typeface="Times New Roman" panose="02020603050405020304" pitchFamily="18" charset="0"/>
              </a:rPr>
              <a:t> спортсмена в соревнованиях и настрой на победу.</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1521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Методы </a:t>
            </a:r>
            <a:r>
              <a:rPr lang="ru-RU" b="1" dirty="0" err="1" smtClean="0">
                <a:latin typeface="Times New Roman" panose="02020603050405020304" pitchFamily="18" charset="0"/>
                <a:cs typeface="Times New Roman" panose="02020603050405020304" pitchFamily="18" charset="0"/>
              </a:rPr>
              <a:t>гетерорегуляции</a:t>
            </a:r>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Вербальные методы внушения </a:t>
            </a:r>
            <a:r>
              <a:rPr lang="ru-RU" dirty="0" smtClean="0">
                <a:latin typeface="Times New Roman" panose="02020603050405020304" pitchFamily="18" charset="0"/>
                <a:cs typeface="Times New Roman" panose="02020603050405020304" pitchFamily="18" charset="0"/>
              </a:rPr>
              <a:t>подразделяются на беседу, убеждение, приказ и рациональное внушение (в обычном состоянии).</a:t>
            </a:r>
          </a:p>
          <a:p>
            <a:pPr algn="just"/>
            <a:r>
              <a:rPr lang="ru-RU" b="1" dirty="0" smtClean="0">
                <a:latin typeface="Times New Roman" panose="02020603050405020304" pitchFamily="18" charset="0"/>
                <a:cs typeface="Times New Roman" panose="02020603050405020304" pitchFamily="18" charset="0"/>
              </a:rPr>
              <a:t>Беседа</a:t>
            </a:r>
            <a:r>
              <a:rPr lang="ru-RU" dirty="0" smtClean="0">
                <a:latin typeface="Times New Roman" panose="02020603050405020304" pitchFamily="18" charset="0"/>
                <a:cs typeface="Times New Roman" panose="02020603050405020304" pitchFamily="18" charset="0"/>
              </a:rPr>
              <a:t> предусматривает общение со спортсменом с целью снять нервное напряжение или предстартовую апатию (обычно применяется тот или иной способ отвлечения).</a:t>
            </a:r>
          </a:p>
          <a:p>
            <a:pPr algn="just"/>
            <a:r>
              <a:rPr lang="ru-RU" b="1" dirty="0" smtClean="0">
                <a:latin typeface="Times New Roman" panose="02020603050405020304" pitchFamily="18" charset="0"/>
                <a:cs typeface="Times New Roman" panose="02020603050405020304" pitchFamily="18" charset="0"/>
              </a:rPr>
              <a:t>Убеждение</a:t>
            </a:r>
            <a:r>
              <a:rPr lang="ru-RU" dirty="0" smtClean="0">
                <a:latin typeface="Times New Roman" panose="02020603050405020304" pitchFamily="18" charset="0"/>
                <a:cs typeface="Times New Roman" panose="02020603050405020304" pitchFamily="18" charset="0"/>
              </a:rPr>
              <a:t> преследует более четкие целевые задачи: настроить спортсмена на конкретную деятельность; убедить в нерациональности того или иного поведения, состояния.</a:t>
            </a:r>
          </a:p>
          <a:p>
            <a:pPr algn="just"/>
            <a:r>
              <a:rPr lang="ru-RU" b="1" dirty="0" smtClean="0">
                <a:latin typeface="Times New Roman" panose="02020603050405020304" pitchFamily="18" charset="0"/>
                <a:cs typeface="Times New Roman" panose="02020603050405020304" pitchFamily="18" charset="0"/>
              </a:rPr>
              <a:t>Приказ</a:t>
            </a:r>
            <a:r>
              <a:rPr lang="ru-RU" dirty="0" smtClean="0">
                <a:latin typeface="Times New Roman" panose="02020603050405020304" pitchFamily="18" charset="0"/>
                <a:cs typeface="Times New Roman" panose="02020603050405020304" pitchFamily="18" charset="0"/>
              </a:rPr>
              <a:t> – наиболее императивная форма внушения в бодрствующем состоянии. Он должен быть конкретным, четким и кратким.</a:t>
            </a:r>
          </a:p>
          <a:p>
            <a:pPr algn="just"/>
            <a:r>
              <a:rPr lang="ru-RU" b="1" dirty="0" smtClean="0">
                <a:latin typeface="Times New Roman" panose="02020603050405020304" pitchFamily="18" charset="0"/>
                <a:cs typeface="Times New Roman" panose="02020603050405020304" pitchFamily="18" charset="0"/>
              </a:rPr>
              <a:t>Рациональное внушение </a:t>
            </a:r>
            <a:r>
              <a:rPr lang="ru-RU" dirty="0" smtClean="0">
                <a:latin typeface="Times New Roman" panose="02020603050405020304" pitchFamily="18" charset="0"/>
                <a:cs typeface="Times New Roman" panose="02020603050405020304" pitchFamily="18" charset="0"/>
              </a:rPr>
              <a:t>– это более сложный метод вербальной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Он включает в себя следующие задачи:</a:t>
            </a:r>
          </a:p>
          <a:p>
            <a:pPr algn="just"/>
            <a:r>
              <a:rPr lang="ru-RU" i="1" dirty="0" smtClean="0">
                <a:latin typeface="Times New Roman" panose="02020603050405020304" pitchFamily="18" charset="0"/>
                <a:cs typeface="Times New Roman" panose="02020603050405020304" pitchFamily="18" charset="0"/>
              </a:rPr>
              <a:t>логично убедить спортсмена в необходимости выполнить какой-то комплекс мероприятий, настроиться на ту или иную деятельность;</a:t>
            </a:r>
          </a:p>
          <a:p>
            <a:pPr algn="just"/>
            <a:r>
              <a:rPr lang="ru-RU" i="1" dirty="0" smtClean="0">
                <a:latin typeface="Times New Roman" panose="02020603050405020304" pitchFamily="18" charset="0"/>
                <a:cs typeface="Times New Roman" panose="02020603050405020304" pitchFamily="18" charset="0"/>
              </a:rPr>
              <a:t>устранить ненужное эмоциональное напряжение или, наоборот, поднять нервно-психическую активность;</a:t>
            </a:r>
          </a:p>
          <a:p>
            <a:pPr algn="just"/>
            <a:r>
              <a:rPr lang="ru-RU" i="1" dirty="0" smtClean="0">
                <a:latin typeface="Times New Roman" panose="02020603050405020304" pitchFamily="18" charset="0"/>
                <a:cs typeface="Times New Roman" panose="02020603050405020304" pitchFamily="18" charset="0"/>
              </a:rPr>
              <a:t>выстроить благоприятную перспективу, которая могла бы быть у спортсмена, если бы он следовал предлагаемым психогигиеническим советам.</a:t>
            </a:r>
          </a:p>
          <a:p>
            <a:pPr algn="just"/>
            <a:r>
              <a:rPr lang="ru-RU" dirty="0" smtClean="0">
                <a:latin typeface="Times New Roman" panose="02020603050405020304" pitchFamily="18" charset="0"/>
                <a:cs typeface="Times New Roman" panose="02020603050405020304" pitchFamily="18" charset="0"/>
              </a:rPr>
              <a:t>Среди вербальных методов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требующих для их реализации особых психических состояний, следует выделить различные варианты </a:t>
            </a:r>
            <a:r>
              <a:rPr lang="ru-RU" dirty="0" err="1" smtClean="0">
                <a:latin typeface="Times New Roman" panose="02020603050405020304" pitchFamily="18" charset="0"/>
                <a:cs typeface="Times New Roman" panose="02020603050405020304" pitchFamily="18" charset="0"/>
              </a:rPr>
              <a:t>гипносуггестии</a:t>
            </a:r>
            <a:r>
              <a:rPr lang="ru-RU" dirty="0" smtClean="0">
                <a:latin typeface="Times New Roman" panose="02020603050405020304" pitchFamily="18" charset="0"/>
                <a:cs typeface="Times New Roman" panose="02020603050405020304" pitchFamily="18" charset="0"/>
              </a:rPr>
              <a:t> (внушение во сне):</a:t>
            </a:r>
          </a:p>
          <a:p>
            <a:pPr algn="just"/>
            <a:r>
              <a:rPr lang="ru-RU" dirty="0" smtClean="0">
                <a:latin typeface="Times New Roman" panose="02020603050405020304" pitchFamily="18" charset="0"/>
                <a:cs typeface="Times New Roman" panose="02020603050405020304" pitchFamily="18" charset="0"/>
              </a:rPr>
              <a:t>фракционный гипноз (частичный) заключается в том, что процесс внушения как бы разбивается на части. После того как человек погружается в состояние сна и пребывает в нем в течение нескольких минут, его пробуждают и уточняют, не было ли каких-либо помех, договариваются с ним о стиле дальнейшего проведения внушения, вновь погружают в </a:t>
            </a:r>
            <a:r>
              <a:rPr lang="ru-RU" dirty="0" err="1" smtClean="0">
                <a:latin typeface="Times New Roman" panose="02020603050405020304" pitchFamily="18" charset="0"/>
                <a:cs typeface="Times New Roman" panose="02020603050405020304" pitchFamily="18" charset="0"/>
              </a:rPr>
              <a:t>сноподобное</a:t>
            </a:r>
            <a:r>
              <a:rPr lang="ru-RU" dirty="0" smtClean="0">
                <a:latin typeface="Times New Roman" panose="02020603050405020304" pitchFamily="18" charset="0"/>
                <a:cs typeface="Times New Roman" panose="02020603050405020304" pitchFamily="18" charset="0"/>
              </a:rPr>
              <a:t> состояние;</a:t>
            </a:r>
          </a:p>
        </p:txBody>
      </p:sp>
    </p:spTree>
    <p:extLst>
      <p:ext uri="{BB962C8B-B14F-4D97-AF65-F5344CB8AC3E}">
        <p14:creationId xmlns:p14="http://schemas.microsoft.com/office/powerpoint/2010/main" val="28884601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3139"/>
            <a:ext cx="12192000"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Гипносуггестия</a:t>
            </a:r>
            <a:r>
              <a:rPr lang="ru-RU" dirty="0" smtClean="0">
                <a:latin typeface="Times New Roman" panose="02020603050405020304" pitchFamily="18" charset="0"/>
                <a:cs typeface="Times New Roman" panose="02020603050405020304" pitchFamily="18" charset="0"/>
              </a:rPr>
              <a:t> (метод максимального включения в реальную спортивную ситуацию, «репортаж») заключается в том, что после погружения в сон специалист, ведущий сеанс, начинает как бы вести репортаж о матче или поединке с участием спортсмена, который находится под гипнозом.</a:t>
            </a:r>
          </a:p>
          <a:p>
            <a:pPr algn="just"/>
            <a:r>
              <a:rPr lang="ru-RU" dirty="0" smtClean="0">
                <a:latin typeface="Times New Roman" panose="02020603050405020304" pitchFamily="18" charset="0"/>
                <a:cs typeface="Times New Roman" panose="02020603050405020304" pitchFamily="18" charset="0"/>
              </a:rPr>
              <a:t>Среди невербальных методов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выделяют аппаратурные и </a:t>
            </a:r>
            <a:r>
              <a:rPr lang="ru-RU" dirty="0" err="1" smtClean="0">
                <a:latin typeface="Times New Roman" panose="02020603050405020304" pitchFamily="18" charset="0"/>
                <a:cs typeface="Times New Roman" panose="02020603050405020304" pitchFamily="18" charset="0"/>
              </a:rPr>
              <a:t>безаппаратурные</a:t>
            </a:r>
            <a:r>
              <a:rPr lang="ru-RU" dirty="0" smtClean="0">
                <a:latin typeface="Times New Roman" panose="02020603050405020304" pitchFamily="18" charset="0"/>
                <a:cs typeface="Times New Roman" panose="02020603050405020304" pitchFamily="18" charset="0"/>
              </a:rPr>
              <a:t>. В аппаратурных методах для формирования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используют аппараты типа «Электросон».</a:t>
            </a:r>
          </a:p>
          <a:p>
            <a:pPr algn="just"/>
            <a:r>
              <a:rPr lang="ru-RU" b="1" dirty="0" smtClean="0">
                <a:latin typeface="Times New Roman" panose="02020603050405020304" pitchFamily="18" charset="0"/>
                <a:cs typeface="Times New Roman" panose="02020603050405020304" pitchFamily="18" charset="0"/>
              </a:rPr>
              <a:t>Методы </a:t>
            </a:r>
            <a:r>
              <a:rPr lang="ru-RU" b="1" dirty="0" err="1" smtClean="0">
                <a:latin typeface="Times New Roman" panose="02020603050405020304" pitchFamily="18" charset="0"/>
                <a:cs typeface="Times New Roman" panose="02020603050405020304" pitchFamily="18" charset="0"/>
              </a:rPr>
              <a:t>ауторегуляции</a:t>
            </a:r>
            <a:endParaRPr lang="ru-RU" b="1"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Аутогенная тренировка впервые была предложена австрийским врачом </a:t>
            </a:r>
            <a:r>
              <a:rPr lang="ru-RU" dirty="0" err="1" smtClean="0">
                <a:latin typeface="Times New Roman" panose="02020603050405020304" pitchFamily="18" charset="0"/>
                <a:cs typeface="Times New Roman" panose="02020603050405020304" pitchFamily="18" charset="0"/>
              </a:rPr>
              <a:t>И.Шультцем</a:t>
            </a:r>
            <a:r>
              <a:rPr lang="ru-RU" dirty="0" smtClean="0">
                <a:latin typeface="Times New Roman" panose="02020603050405020304" pitchFamily="18" charset="0"/>
                <a:cs typeface="Times New Roman" panose="02020603050405020304" pitchFamily="18" charset="0"/>
              </a:rPr>
              <a:t> (СНОСКА: См.: </a:t>
            </a:r>
            <a:r>
              <a:rPr lang="ru-RU" dirty="0" err="1" smtClean="0">
                <a:latin typeface="Times New Roman" panose="02020603050405020304" pitchFamily="18" charset="0"/>
                <a:cs typeface="Times New Roman" panose="02020603050405020304" pitchFamily="18" charset="0"/>
              </a:rPr>
              <a:t>Schultz</a:t>
            </a:r>
            <a:r>
              <a:rPr lang="ru-RU" dirty="0" smtClean="0">
                <a:latin typeface="Times New Roman" panose="02020603050405020304" pitchFamily="18" charset="0"/>
                <a:cs typeface="Times New Roman" panose="02020603050405020304" pitchFamily="18" charset="0"/>
              </a:rPr>
              <a:t> S.H. </a:t>
            </a:r>
            <a:r>
              <a:rPr lang="ru-RU" dirty="0" err="1" smtClean="0">
                <a:latin typeface="Times New Roman" panose="02020603050405020304" pitchFamily="18" charset="0"/>
                <a:cs typeface="Times New Roman" panose="02020603050405020304" pitchFamily="18" charset="0"/>
              </a:rPr>
              <a:t>Das</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Autogene</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Training</a:t>
            </a:r>
            <a:r>
              <a:rPr lang="ru-RU" dirty="0" smtClean="0">
                <a:latin typeface="Times New Roman" panose="02020603050405020304" pitchFamily="18" charset="0"/>
                <a:cs typeface="Times New Roman" panose="02020603050405020304" pitchFamily="18" charset="0"/>
              </a:rPr>
              <a:t>. – </a:t>
            </a:r>
            <a:r>
              <a:rPr lang="ru-RU" dirty="0" err="1" smtClean="0">
                <a:latin typeface="Times New Roman" panose="02020603050405020304" pitchFamily="18" charset="0"/>
                <a:cs typeface="Times New Roman" panose="02020603050405020304" pitchFamily="18" charset="0"/>
              </a:rPr>
              <a:t>Stuttgart</a:t>
            </a:r>
            <a:r>
              <a:rPr lang="ru-RU" dirty="0" smtClean="0">
                <a:latin typeface="Times New Roman" panose="02020603050405020304" pitchFamily="18" charset="0"/>
                <a:cs typeface="Times New Roman" panose="02020603050405020304" pitchFamily="18" charset="0"/>
              </a:rPr>
              <a:t>, 1956). Определяется она последовательным самовнушением чувства тяжести и тепла в конечностях, чувства тепла в области солнечного сплетения, в области сердца, ощущения приятного прохладного прикосновения ко лбу. Все это способствует расслаблению, снятию нервного напряжения. Кроме того, находясь в таком состоянии, спортсмен может решать задачи, связанные с самонастройкой, преодолением неуверенности, страха, концентрацией внимания и т.п.</a:t>
            </a:r>
          </a:p>
          <a:p>
            <a:pPr algn="just"/>
            <a:r>
              <a:rPr lang="ru-RU" dirty="0" smtClean="0">
                <a:latin typeface="Times New Roman" panose="02020603050405020304" pitchFamily="18" charset="0"/>
                <a:cs typeface="Times New Roman" panose="02020603050405020304" pitchFamily="18" charset="0"/>
              </a:rPr>
              <a:t>«Наивные»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 это приемы, которые появились в ходе тренировок и соревнований, где их использование дало тот или иной эффект, связанный с успехом, удачным выступлением на соревнованиях. Эти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возникают случайно и часто становятся как бы ритуальными. Например, многие спортсмены произносят про себя, как правило, одну и ту же фразу </a:t>
            </a:r>
            <a:r>
              <a:rPr lang="ru-RU" dirty="0" err="1" smtClean="0">
                <a:latin typeface="Times New Roman" panose="02020603050405020304" pitchFamily="18" charset="0"/>
                <a:cs typeface="Times New Roman" panose="02020603050405020304" pitchFamily="18" charset="0"/>
              </a:rPr>
              <a:t>самонапутствия</a:t>
            </a:r>
            <a:r>
              <a:rPr lang="ru-RU" dirty="0" smtClean="0">
                <a:latin typeface="Times New Roman" panose="02020603050405020304" pitchFamily="18" charset="0"/>
                <a:cs typeface="Times New Roman" panose="02020603050405020304" pitchFamily="18" charset="0"/>
              </a:rPr>
              <a:t> или </a:t>
            </a:r>
            <a:r>
              <a:rPr lang="ru-RU" dirty="0" err="1" smtClean="0">
                <a:latin typeface="Times New Roman" panose="02020603050405020304" pitchFamily="18" charset="0"/>
                <a:cs typeface="Times New Roman" panose="02020603050405020304" pitchFamily="18" charset="0"/>
              </a:rPr>
              <a:t>самоприказа</a:t>
            </a:r>
            <a:r>
              <a:rPr lang="ru-RU" dirty="0" smtClean="0">
                <a:latin typeface="Times New Roman" panose="02020603050405020304" pitchFamily="18" charset="0"/>
                <a:cs typeface="Times New Roman" panose="02020603050405020304" pitchFamily="18" charset="0"/>
              </a:rPr>
              <a:t>, при этом данная фраза довольно часто приобретает навязчивый характер.</a:t>
            </a:r>
          </a:p>
          <a:p>
            <a:pPr algn="just"/>
            <a:r>
              <a:rPr lang="ru-RU" dirty="0" smtClean="0">
                <a:latin typeface="Times New Roman" panose="02020603050405020304" pitchFamily="18" charset="0"/>
                <a:cs typeface="Times New Roman" panose="02020603050405020304" pitchFamily="18" charset="0"/>
              </a:rPr>
              <a:t>Простейшие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в отличие от «наивных» необходимо специально тренировать. Это вербальные и невербальные методы, они естественны для каждого человека, присущи его обычному поведению. К вербальным относятся методы </a:t>
            </a:r>
            <a:r>
              <a:rPr lang="ru-RU" dirty="0" err="1" smtClean="0">
                <a:latin typeface="Times New Roman" panose="02020603050405020304" pitchFamily="18" charset="0"/>
                <a:cs typeface="Times New Roman" panose="02020603050405020304" pitchFamily="18" charset="0"/>
              </a:rPr>
              <a:t>самоубеждения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самоприказов</a:t>
            </a:r>
            <a:r>
              <a:rPr lang="ru-RU" dirty="0" smtClean="0">
                <a:latin typeface="Times New Roman" panose="02020603050405020304" pitchFamily="18" charset="0"/>
                <a:cs typeface="Times New Roman" panose="02020603050405020304" pitchFamily="18" charset="0"/>
              </a:rPr>
              <a:t>, приемы психической защиты. Невербальные – дыхательные и мимические упражнения; упражнения, основанные на специальных мышечных ощущениях.</a:t>
            </a:r>
          </a:p>
          <a:p>
            <a:pPr algn="just"/>
            <a:r>
              <a:rPr lang="ru-RU" dirty="0" smtClean="0">
                <a:latin typeface="Times New Roman" panose="02020603050405020304" pitchFamily="18" charset="0"/>
                <a:cs typeface="Times New Roman" panose="02020603050405020304" pitchFamily="18" charset="0"/>
              </a:rPr>
              <a:t>Идеомоторная тренировка (мысленное выполнение определенных двигательных актов или своего поведения в тех или иных обстоятельствах, когда спортсмен мысленно проговаривает задание, называя какие-то движения).</a:t>
            </a:r>
          </a:p>
        </p:txBody>
      </p:sp>
    </p:spTree>
    <p:extLst>
      <p:ext uri="{BB962C8B-B14F-4D97-AF65-F5344CB8AC3E}">
        <p14:creationId xmlns:p14="http://schemas.microsoft.com/office/powerpoint/2010/main" val="2999603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Регуляция психических состояний может осуществляться двумя путями:</a:t>
            </a:r>
          </a:p>
          <a:p>
            <a:pPr algn="just"/>
            <a:r>
              <a:rPr lang="ru-RU" i="1" dirty="0" smtClean="0">
                <a:latin typeface="Times New Roman" panose="02020603050405020304" pitchFamily="18" charset="0"/>
                <a:cs typeface="Times New Roman" panose="02020603050405020304" pitchFamily="18" charset="0"/>
              </a:rPr>
              <a:t>предупреждением их возникновения;</a:t>
            </a:r>
          </a:p>
          <a:p>
            <a:pPr algn="just"/>
            <a:r>
              <a:rPr lang="ru-RU" i="1" dirty="0" smtClean="0">
                <a:latin typeface="Times New Roman" panose="02020603050405020304" pitchFamily="18" charset="0"/>
                <a:cs typeface="Times New Roman" panose="02020603050405020304" pitchFamily="18" charset="0"/>
              </a:rPr>
              <a:t>ликвидацией уже сформировавшихся состояний.</a:t>
            </a:r>
          </a:p>
          <a:p>
            <a:pPr algn="just"/>
            <a:r>
              <a:rPr lang="ru-RU" dirty="0" smtClean="0">
                <a:latin typeface="Times New Roman" panose="02020603050405020304" pitchFamily="18" charset="0"/>
                <a:cs typeface="Times New Roman" panose="02020603050405020304" pitchFamily="18" charset="0"/>
              </a:rPr>
              <a:t>Для проведения этого процесса может использоваться множество средств и методов воздействия извне или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Наибольшую актуальность для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имеют такие психические состояния, как утомление, избыточное нервно-психическое напряжение (включая предстартовую лихорадку), фрустрация (разочарование).</a:t>
            </a:r>
          </a:p>
          <a:p>
            <a:pPr algn="just"/>
            <a:r>
              <a:rPr lang="ru-RU" dirty="0" smtClean="0">
                <a:latin typeface="Times New Roman" panose="02020603050405020304" pitchFamily="18" charset="0"/>
                <a:cs typeface="Times New Roman" panose="02020603050405020304" pitchFamily="18" charset="0"/>
              </a:rPr>
              <a:t>Каждое из этих состояний может детализироваться, так как имеет собирательный характер, поэтому разработка сеанса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должна содержать решение оперативных задач, направленных на восстановление работоспособности, эмоционального состояния, боевого настроения. При этом непременно должны учитываться условия каждого конкретного случая отдельно.</a:t>
            </a:r>
          </a:p>
          <a:p>
            <a:pPr algn="just"/>
            <a:r>
              <a:rPr lang="ru-RU" b="1" dirty="0" smtClean="0">
                <a:latin typeface="Times New Roman" panose="02020603050405020304" pitchFamily="18" charset="0"/>
                <a:cs typeface="Times New Roman" panose="02020603050405020304" pitchFamily="18" charset="0"/>
              </a:rPr>
              <a:t>Утомление</a:t>
            </a:r>
          </a:p>
          <a:p>
            <a:pPr algn="just"/>
            <a:r>
              <a:rPr lang="ru-RU" dirty="0" smtClean="0">
                <a:latin typeface="Times New Roman" panose="02020603050405020304" pitchFamily="18" charset="0"/>
                <a:cs typeface="Times New Roman" panose="02020603050405020304" pitchFamily="18" charset="0"/>
              </a:rPr>
              <a:t>Процесс развития утомления протекает сложно: сначала спортсмен ощущает вялость, сонливость, апатию, снижение интереса к выполняемой деятельности, затем у него наблюдается повышенная возбудимость, быстрая смена настроения; на последней стадии отмечается комплекс ярко выраженных невротических явлений: неустойчивость настроения, нарушение сна, низкая работоспособность, апатия, различные функциональные расстройства (головные боли, боли в сердце, вегетососудистая дистония и т.п.).</a:t>
            </a:r>
          </a:p>
          <a:p>
            <a:pPr algn="just"/>
            <a:r>
              <a:rPr lang="ru-RU" dirty="0" smtClean="0">
                <a:latin typeface="Times New Roman" panose="02020603050405020304" pitchFamily="18" charset="0"/>
                <a:cs typeface="Times New Roman" panose="02020603050405020304" pitchFamily="18" charset="0"/>
              </a:rPr>
              <a:t>Часто нарастание утомления сопровождается заболеваниями и травматизмом. Следует подчеркнуть, что в периоды переутомления рекомендуется снизить не только физические, но и психические нагрузки, чрезвычайно полезно использовать все виды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 которых присутствуют средства искусства и культуры. Но необходимо помнить, что эти средства должны играть отвлекающую роль. Например, можно посмотреть легкий, веселый фильм. Однако если для этого требуется перемещение спортсмена на значительное расстояние (ехать до места демонстрации фильма на транспорте или достаточно продолжительное время идти), то это уже не будет </a:t>
            </a:r>
            <a:r>
              <a:rPr lang="ru-RU" dirty="0" err="1" smtClean="0">
                <a:latin typeface="Times New Roman" panose="02020603050405020304" pitchFamily="18" charset="0"/>
                <a:cs typeface="Times New Roman" panose="02020603050405020304" pitchFamily="18" charset="0"/>
              </a:rPr>
              <a:t>психорегуляцией</a:t>
            </a:r>
            <a:r>
              <a:rPr lang="ru-RU" dirty="0" smtClean="0">
                <a:latin typeface="Times New Roman" panose="02020603050405020304" pitchFamily="18" charset="0"/>
                <a:cs typeface="Times New Roman" panose="02020603050405020304" pitchFamily="18" charset="0"/>
              </a:rPr>
              <a:t> и никакой для спортсмена в состоянии переутомления пользы не принесет.</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7034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r>
              <a:rPr lang="ru-RU" dirty="0" smtClean="0">
                <a:latin typeface="Times New Roman" panose="02020603050405020304" pitchFamily="18" charset="0"/>
                <a:cs typeface="Times New Roman" panose="02020603050405020304" pitchFamily="18" charset="0"/>
              </a:rPr>
              <a:t>Полезными могут быть гипносуггестивные средства, при использовании которых следует в первую очередь уделять внимание внушению покоя, расслабления, отдыха.</a:t>
            </a:r>
          </a:p>
          <a:p>
            <a:r>
              <a:rPr lang="ru-RU" dirty="0" smtClean="0">
                <a:latin typeface="Times New Roman" panose="02020603050405020304" pitchFamily="18" charset="0"/>
                <a:cs typeface="Times New Roman" panose="02020603050405020304" pitchFamily="18" charset="0"/>
              </a:rPr>
              <a:t>Очень важны аппаратурные 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С их помощью процесс расслабления и развития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протекает гораздо легче.</a:t>
            </a:r>
          </a:p>
          <a:p>
            <a:r>
              <a:rPr lang="ru-RU" dirty="0" smtClean="0">
                <a:latin typeface="Times New Roman" panose="02020603050405020304" pitchFamily="18" charset="0"/>
                <a:cs typeface="Times New Roman" panose="02020603050405020304" pitchFamily="18" charset="0"/>
              </a:rPr>
              <a:t>Нельзя не отметить роль самовнушения покоя, расслабления и сна в вечерние часы. Это бывает особенно важно, когда по разным причинам процесс засыпания затруднен.</a:t>
            </a:r>
          </a:p>
          <a:p>
            <a:r>
              <a:rPr lang="ru-RU" dirty="0" smtClean="0">
                <a:latin typeface="Times New Roman" panose="02020603050405020304" pitchFamily="18" charset="0"/>
                <a:cs typeface="Times New Roman" panose="02020603050405020304" pitchFamily="18" charset="0"/>
              </a:rPr>
              <a:t>Избыточное нервно-психическое напряжение</a:t>
            </a:r>
          </a:p>
          <a:p>
            <a:r>
              <a:rPr lang="ru-RU" dirty="0" smtClean="0">
                <a:latin typeface="Times New Roman" panose="02020603050405020304" pitchFamily="18" charset="0"/>
                <a:cs typeface="Times New Roman" panose="02020603050405020304" pitchFamily="18" charset="0"/>
              </a:rPr>
              <a:t>Избыточное напряжение, безусловно, мешает выполнять спортивные действия и рационально использовать функциональные возможности организма. Практический опыт показывает, что одним из наиболее действенных методов для устранения избыточного напряжения можно считать </a:t>
            </a:r>
            <a:r>
              <a:rPr lang="ru-RU" dirty="0" err="1" smtClean="0">
                <a:latin typeface="Times New Roman" panose="02020603050405020304" pitchFamily="18" charset="0"/>
                <a:cs typeface="Times New Roman" panose="02020603050405020304" pitchFamily="18" charset="0"/>
              </a:rPr>
              <a:t>психорегуляцию</a:t>
            </a:r>
            <a:r>
              <a:rPr lang="ru-RU" dirty="0" smtClean="0">
                <a:latin typeface="Times New Roman" panose="02020603050405020304" pitchFamily="18" charset="0"/>
                <a:cs typeface="Times New Roman" panose="02020603050405020304" pitchFamily="18" charset="0"/>
              </a:rPr>
              <a:t> в состоянии бодрствования. Кроме того, достаточно рациональный метод – это создание нового очага возбуждения, который сыграет роль отвлекающего фактора.</a:t>
            </a:r>
          </a:p>
          <a:p>
            <a:r>
              <a:rPr lang="ru-RU" dirty="0" smtClean="0">
                <a:latin typeface="Times New Roman" panose="02020603050405020304" pitchFamily="18" charset="0"/>
                <a:cs typeface="Times New Roman" panose="02020603050405020304" pitchFamily="18" charset="0"/>
              </a:rPr>
              <a:t>Очень важно с целью профилактики перевозбуждения соблюдать основные принципы психогигиены, особенно в игровых видах спорта. Использовать только успокоительные мероприятия здесь будет недостаточно.</a:t>
            </a:r>
          </a:p>
          <a:p>
            <a:r>
              <a:rPr lang="ru-RU" dirty="0" smtClean="0">
                <a:latin typeface="Times New Roman" panose="02020603050405020304" pitchFamily="18" charset="0"/>
                <a:cs typeface="Times New Roman" panose="02020603050405020304" pitchFamily="18" charset="0"/>
              </a:rPr>
              <a:t>Необходимо:</a:t>
            </a:r>
          </a:p>
          <a:p>
            <a:r>
              <a:rPr lang="ru-RU" dirty="0" smtClean="0">
                <a:latin typeface="Times New Roman" panose="02020603050405020304" pitchFamily="18" charset="0"/>
                <a:cs typeface="Times New Roman" panose="02020603050405020304" pitchFamily="18" charset="0"/>
              </a:rPr>
              <a:t>определение причины избыточного волнения;</a:t>
            </a:r>
          </a:p>
          <a:p>
            <a:r>
              <a:rPr lang="ru-RU" dirty="0" smtClean="0">
                <a:latin typeface="Times New Roman" panose="02020603050405020304" pitchFamily="18" charset="0"/>
                <a:cs typeface="Times New Roman" panose="02020603050405020304" pitchFamily="18" charset="0"/>
              </a:rPr>
              <a:t>ее объяснение и устранение;</a:t>
            </a:r>
          </a:p>
          <a:p>
            <a:r>
              <a:rPr lang="ru-RU" dirty="0" smtClean="0">
                <a:latin typeface="Times New Roman" panose="02020603050405020304" pitchFamily="18" charset="0"/>
                <a:cs typeface="Times New Roman" panose="02020603050405020304" pitchFamily="18" charset="0"/>
              </a:rPr>
              <a:t>выполнение приемов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При избыточном нервно-психическом напряжении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организованные в виде пауз, могут быть достаточно эффективными. Главное, глубоко осознанное </a:t>
            </a:r>
            <a:r>
              <a:rPr lang="ru-RU" dirty="0" err="1" smtClean="0">
                <a:latin typeface="Times New Roman" panose="02020603050405020304" pitchFamily="18" charset="0"/>
                <a:cs typeface="Times New Roman" panose="02020603050405020304" pitchFamily="18" charset="0"/>
              </a:rPr>
              <a:t>самовоздействие</a:t>
            </a:r>
            <a:r>
              <a:rPr lang="ru-RU" dirty="0" smtClean="0">
                <a:latin typeface="Times New Roman" panose="02020603050405020304" pitchFamily="18" charset="0"/>
                <a:cs typeface="Times New Roman" panose="02020603050405020304" pitchFamily="18" charset="0"/>
              </a:rPr>
              <a:t> спортсмена должно быть направлено на десенсибилизацию к ожидаемой деятельности. Но при этом нельзя допускать, чтобы спортсмен впал в противоположную крайность и довел себя до полного безразличия.</a:t>
            </a:r>
          </a:p>
          <a:p>
            <a:r>
              <a:rPr lang="ru-RU" dirty="0" smtClean="0">
                <a:latin typeface="Times New Roman" panose="02020603050405020304" pitchFamily="18" charset="0"/>
                <a:cs typeface="Times New Roman" panose="02020603050405020304" pitchFamily="18" charset="0"/>
              </a:rPr>
              <a:t>Мобилизующее воздействие на состояние спортсмена могут оказывать идеомоторные представления, связанные с ожидаемой ситуацией и его конкретными действиями.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4700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Самым сложным проявлением избыточного напряжения считается его возникновение в ходе соревновательной борьбы. Здесь особенно важно, чтобы спортсмен имел определенный индивидуальный арсенал средств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которые заранее отрабатываются в нейтральных условиях, затем систематически совершенствуются в реальной деятельности.</a:t>
            </a:r>
          </a:p>
          <a:p>
            <a:pPr algn="just"/>
            <a:r>
              <a:rPr lang="ru-RU" dirty="0" smtClean="0">
                <a:latin typeface="Times New Roman" panose="02020603050405020304" pitchFamily="18" charset="0"/>
                <a:cs typeface="Times New Roman" panose="02020603050405020304" pitchFamily="18" charset="0"/>
              </a:rPr>
              <a:t>Фрустрация</a:t>
            </a:r>
          </a:p>
          <a:p>
            <a:pPr algn="just"/>
            <a:r>
              <a:rPr lang="ru-RU" dirty="0" smtClean="0">
                <a:latin typeface="Times New Roman" panose="02020603050405020304" pitchFamily="18" charset="0"/>
                <a:cs typeface="Times New Roman" panose="02020603050405020304" pitchFamily="18" charset="0"/>
              </a:rPr>
              <a:t>Состояние фрустрации связано с внезапной разницей между ожидаемыми событиями и реальным результатом. Сопровождаемое отрицательными эмоциями, это состояние может сочетаться с утомлением и с избыточным нервно-психическим напряжением. Оно может выступать и как самостоятельный феномен.</a:t>
            </a:r>
          </a:p>
          <a:p>
            <a:pPr algn="just"/>
            <a:r>
              <a:rPr lang="ru-RU" dirty="0" smtClean="0">
                <a:latin typeface="Times New Roman" panose="02020603050405020304" pitchFamily="18" charset="0"/>
                <a:cs typeface="Times New Roman" panose="02020603050405020304" pitchFamily="18" charset="0"/>
              </a:rPr>
              <a:t>Лучше всего в качестве средств борьбы с фрустрацией использовать комплекс процедур рациональной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включающий в себя:</a:t>
            </a:r>
          </a:p>
          <a:p>
            <a:pPr algn="just"/>
            <a:r>
              <a:rPr lang="ru-RU" dirty="0" smtClean="0">
                <a:latin typeface="Times New Roman" panose="02020603050405020304" pitchFamily="18" charset="0"/>
                <a:cs typeface="Times New Roman" panose="02020603050405020304" pitchFamily="18" charset="0"/>
              </a:rPr>
              <a:t>логический анализ ситуации;</a:t>
            </a:r>
          </a:p>
          <a:p>
            <a:pPr algn="just"/>
            <a:r>
              <a:rPr lang="ru-RU" dirty="0" smtClean="0">
                <a:latin typeface="Times New Roman" panose="02020603050405020304" pitchFamily="18" charset="0"/>
                <a:cs typeface="Times New Roman" panose="02020603050405020304" pitchFamily="18" charset="0"/>
              </a:rPr>
              <a:t>выбор тактики подавления эмоций или психологической защиты;</a:t>
            </a:r>
          </a:p>
          <a:p>
            <a:pPr algn="just"/>
            <a:r>
              <a:rPr lang="ru-RU" dirty="0" smtClean="0">
                <a:latin typeface="Times New Roman" panose="02020603050405020304" pitchFamily="18" charset="0"/>
                <a:cs typeface="Times New Roman" panose="02020603050405020304" pitchFamily="18" charset="0"/>
              </a:rPr>
              <a:t>составление плана мероприятий, необходимых для выхода из данного положения.</a:t>
            </a:r>
          </a:p>
          <a:p>
            <a:pPr algn="just"/>
            <a:r>
              <a:rPr lang="ru-RU" dirty="0" smtClean="0">
                <a:latin typeface="Times New Roman" panose="02020603050405020304" pitchFamily="18" charset="0"/>
                <a:cs typeface="Times New Roman" panose="02020603050405020304" pitchFamily="18" charset="0"/>
              </a:rPr>
              <a:t>Заканчивать их следует внушениями типа: «Вперед!», «Борись!». Это очень важно в процессе борьбы с фрустрацией, именно приказ в данном случае является:</a:t>
            </a:r>
          </a:p>
          <a:p>
            <a:pPr algn="just"/>
            <a:r>
              <a:rPr lang="ru-RU" dirty="0" smtClean="0">
                <a:latin typeface="Times New Roman" panose="02020603050405020304" pitchFamily="18" charset="0"/>
                <a:cs typeface="Times New Roman" panose="02020603050405020304" pitchFamily="18" charset="0"/>
              </a:rPr>
              <a:t>средством воздействия на внутреннее конфликтное состояние спортсмена, так как устраняет сомнения в дальнейших действиях;</a:t>
            </a:r>
          </a:p>
          <a:p>
            <a:pPr algn="just"/>
            <a:r>
              <a:rPr lang="ru-RU" dirty="0" smtClean="0">
                <a:latin typeface="Times New Roman" panose="02020603050405020304" pitchFamily="18" charset="0"/>
                <a:cs typeface="Times New Roman" panose="02020603050405020304" pitchFamily="18" charset="0"/>
              </a:rPr>
              <a:t>средством мобилизации (за счет своей неожиданности).</a:t>
            </a:r>
          </a:p>
          <a:p>
            <a:pPr algn="just"/>
            <a:r>
              <a:rPr lang="ru-RU" dirty="0" smtClean="0">
                <a:latin typeface="Times New Roman" panose="02020603050405020304" pitchFamily="18" charset="0"/>
                <a:cs typeface="Times New Roman" panose="02020603050405020304" pitchFamily="18" charset="0"/>
              </a:rPr>
              <a:t>Значение такого приказа будет тем больше, чем более контрастно (с предшествовавшей беседой) и своевременно оно прозвучит, будучи подготовленным всем ходом предварительной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В случаях с фрустрацией следует очень осторожно использовать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(только получив определенные результаты положительной динамики), а также аппаратурные методы (так как </a:t>
            </a:r>
            <a:r>
              <a:rPr lang="ru-RU" dirty="0" err="1" smtClean="0">
                <a:latin typeface="Times New Roman" panose="02020603050405020304" pitchFamily="18" charset="0"/>
                <a:cs typeface="Times New Roman" panose="02020603050405020304" pitchFamily="18" charset="0"/>
              </a:rPr>
              <a:t>невротизированные</a:t>
            </a:r>
            <a:r>
              <a:rPr lang="ru-RU" dirty="0" smtClean="0">
                <a:latin typeface="Times New Roman" panose="02020603050405020304" pitchFamily="18" charset="0"/>
                <a:cs typeface="Times New Roman" panose="02020603050405020304" pitchFamily="18" charset="0"/>
              </a:rPr>
              <a:t> люди легко могут связать с ними причину своих неудач).</a:t>
            </a:r>
          </a:p>
        </p:txBody>
      </p:sp>
    </p:spTree>
    <p:extLst>
      <p:ext uri="{BB962C8B-B14F-4D97-AF65-F5344CB8AC3E}">
        <p14:creationId xmlns:p14="http://schemas.microsoft.com/office/powerpoint/2010/main" val="3477684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r>
              <a:rPr lang="ru-RU" dirty="0" smtClean="0">
                <a:latin typeface="Times New Roman" panose="02020603050405020304" pitchFamily="18" charset="0"/>
                <a:cs typeface="Times New Roman" panose="02020603050405020304" pitchFamily="18" charset="0"/>
              </a:rPr>
              <a:t>В ряде случаев эффективные результаты дает прием «Репортаж», когда спортсмен много раз переходит от состояния покоя и расслабления к идеомоторному соучастию в спортивных ситуациях.</a:t>
            </a:r>
          </a:p>
          <a:p>
            <a:r>
              <a:rPr lang="ru-RU" dirty="0" smtClean="0">
                <a:latin typeface="Times New Roman" panose="02020603050405020304" pitchFamily="18" charset="0"/>
                <a:cs typeface="Times New Roman" panose="02020603050405020304" pitchFamily="18" charset="0"/>
              </a:rPr>
              <a:t>Таким образом, можно сказать, что различные методы и средства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следует применять с учетом специфики ситуации, индивидуальных особенностей спортсменов и их психического состояния, чтобы осуществить общую тенденцию по формированию у них оптимального психического состояния, в котором они могут наиболее полно реализовать свои физические и технические возможности.</a:t>
            </a:r>
            <a:endParaRPr lang="ru-RU" dirty="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ОСНОВЫ ПСИХОГИГИЕНЫ В СПОРТЕ</a:t>
            </a:r>
          </a:p>
          <a:p>
            <a:pPr algn="just"/>
            <a:r>
              <a:rPr lang="ru-RU" dirty="0" smtClean="0">
                <a:latin typeface="Times New Roman" panose="02020603050405020304" pitchFamily="18" charset="0"/>
                <a:cs typeface="Times New Roman" panose="02020603050405020304" pitchFamily="18" charset="0"/>
              </a:rPr>
              <a:t>Психогигиена спорта - это область гигиены, разрабатывающая и осуществляющая мероприятия, направленные на сохранение и укрепление психического здоровья спортсменов.</a:t>
            </a:r>
          </a:p>
          <a:p>
            <a:pPr algn="just"/>
            <a:r>
              <a:rPr lang="ru-RU" dirty="0" smtClean="0">
                <a:latin typeface="Times New Roman" panose="02020603050405020304" pitchFamily="18" charset="0"/>
                <a:cs typeface="Times New Roman" panose="02020603050405020304" pitchFamily="18" charset="0"/>
              </a:rPr>
              <a:t>Главная задача психогигиены спорта - обеспечение психического здоровья спортсмена, что тесно связано с психологией личности спортсмена,</a:t>
            </a:r>
          </a:p>
          <a:p>
            <a:pPr algn="just"/>
            <a:r>
              <a:rPr lang="ru-RU" dirty="0" smtClean="0">
                <a:latin typeface="Times New Roman" panose="02020603050405020304" pitchFamily="18" charset="0"/>
                <a:cs typeface="Times New Roman" panose="02020603050405020304" pitchFamily="18" charset="0"/>
              </a:rPr>
              <a:t>психологией спортивного коллектива, </a:t>
            </a:r>
            <a:r>
              <a:rPr lang="ru-RU" dirty="0" err="1" smtClean="0">
                <a:latin typeface="Times New Roman" panose="02020603050405020304" pitchFamily="18" charset="0"/>
                <a:cs typeface="Times New Roman" panose="02020603050405020304" pitchFamily="18" charset="0"/>
              </a:rPr>
              <a:t>психорегуляцией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психопрофилактикой</a:t>
            </a:r>
            <a:r>
              <a:rPr lang="ru-RU" dirty="0" smtClean="0">
                <a:latin typeface="Times New Roman" panose="02020603050405020304" pitchFamily="18" charset="0"/>
                <a:cs typeface="Times New Roman" panose="02020603050405020304" pitchFamily="18" charset="0"/>
              </a:rPr>
              <a:t> и психотерапией.</a:t>
            </a:r>
          </a:p>
          <a:p>
            <a:pPr algn="just"/>
            <a:r>
              <a:rPr lang="ru-RU" dirty="0" smtClean="0">
                <a:latin typeface="Times New Roman" panose="02020603050405020304" pitchFamily="18" charset="0"/>
                <a:cs typeface="Times New Roman" panose="02020603050405020304" pitchFamily="18" charset="0"/>
              </a:rPr>
              <a:t>В современном спорте психологические нагрузки очень велики. В ряде случаев, соревнуясь на пределе человеческих возможностей, побеждают те, у кого крепче нервы, лучше эмоционально-волевая подготовленность, кто способен более качественно восстанавливать свою психическую работоспособность, устраняя избыточное нервно-психическое напряжение.</a:t>
            </a:r>
          </a:p>
          <a:p>
            <a:pPr algn="just"/>
            <a:r>
              <a:rPr lang="ru-RU" dirty="0" smtClean="0">
                <a:latin typeface="Times New Roman" panose="02020603050405020304" pitchFamily="18" charset="0"/>
                <a:cs typeface="Times New Roman" panose="02020603050405020304" pitchFamily="18" charset="0"/>
              </a:rPr>
              <a:t>Необходимость постоянно преодолевать большие физические и психические нагрузки связана с повышенной нервно-психической активностью и эмоциональными </a:t>
            </a:r>
            <a:r>
              <a:rPr lang="ru-RU" dirty="0" err="1" smtClean="0">
                <a:latin typeface="Times New Roman" panose="02020603050405020304" pitchFamily="18" charset="0"/>
                <a:cs typeface="Times New Roman" panose="02020603050405020304" pitchFamily="18" charset="0"/>
              </a:rPr>
              <a:t>стресами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Кроме того, спортивная деятельность нередко вынуждает спортсменов скрывать внешние проявления психической напряженности из-за нежелания показать свою слабость, боясь не попасть в команду, и т.п. Все это, естественно, влияет на здоровье спортсменов, поэтому в основе психогигиены лежит четкий объективный контроль за психическим состоянием спортсмена с обязательным критическим осмыслением полученных данных. С этой целью могут активно применяться различные методы психодиагностики спорта.</a:t>
            </a:r>
          </a:p>
        </p:txBody>
      </p:sp>
    </p:spTree>
    <p:extLst>
      <p:ext uri="{BB962C8B-B14F-4D97-AF65-F5344CB8AC3E}">
        <p14:creationId xmlns:p14="http://schemas.microsoft.com/office/powerpoint/2010/main" val="3005950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Научно-практические исследования показывают, что психические расстройства в спорте связаны, в основном, со снижением уровня работоспособности. С целью восстановления психической работоспособности психогигиена предлагает ряд специальных методов.</a:t>
            </a:r>
            <a:endParaRPr lang="ru-RU" dirty="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 качестве таких методов могут применять </a:t>
            </a:r>
          </a:p>
          <a:p>
            <a:pPr algn="just"/>
            <a:r>
              <a:rPr lang="ru-RU" b="1" dirty="0" smtClean="0">
                <a:latin typeface="Times New Roman" panose="02020603050405020304" pitchFamily="18" charset="0"/>
                <a:cs typeface="Times New Roman" panose="02020603050405020304" pitchFamily="18" charset="0"/>
              </a:rPr>
              <a:t>1.Внушение в состоянии бодрствования.</a:t>
            </a:r>
          </a:p>
          <a:p>
            <a:pPr algn="just"/>
            <a:r>
              <a:rPr lang="ru-RU" dirty="0" smtClean="0">
                <a:latin typeface="Times New Roman" panose="02020603050405020304" pitchFamily="18" charset="0"/>
                <a:cs typeface="Times New Roman" panose="02020603050405020304" pitchFamily="18" charset="0"/>
              </a:rPr>
              <a:t>Со спортсменом проводится беседа. В простой, ненавязчивой форме ему объясняются причины его неудач и рекомендуют доступные варианты их оперативного преодоления. Очень важно, чтобы совместно со спортсменом обсуждалось все, что необходимо устранить в процессе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Спортсмен должен чувствовать себя активным партнером психолога (тренера), проводящего с ним беседу, а не выступать в роли потребителя.</a:t>
            </a:r>
          </a:p>
          <a:p>
            <a:pPr algn="just"/>
            <a:r>
              <a:rPr lang="ru-RU" b="1" dirty="0" smtClean="0">
                <a:latin typeface="Times New Roman" panose="02020603050405020304" pitchFamily="18" charset="0"/>
                <a:cs typeface="Times New Roman" panose="02020603050405020304" pitchFamily="18" charset="0"/>
              </a:rPr>
              <a:t>2.Гипносуггестия.</a:t>
            </a:r>
          </a:p>
          <a:p>
            <a:pPr algn="just"/>
            <a:r>
              <a:rPr lang="ru-RU" dirty="0" smtClean="0">
                <a:latin typeface="Times New Roman" panose="02020603050405020304" pitchFamily="18" charset="0"/>
                <a:cs typeface="Times New Roman" panose="02020603050405020304" pitchFamily="18" charset="0"/>
              </a:rPr>
              <a:t>Под вербальными гипносуггестивными воздействиями подразумевается формирование у спортсмена (с помощью слов) особого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в котором процессы восстановления будут протекать намного эффективнее, чем во сне или в состоянии бодрствования.</a:t>
            </a:r>
          </a:p>
          <a:p>
            <a:pPr algn="just"/>
            <a:r>
              <a:rPr lang="ru-RU" b="1" dirty="0" smtClean="0">
                <a:latin typeface="Times New Roman" panose="02020603050405020304" pitchFamily="18" charset="0"/>
                <a:cs typeface="Times New Roman" panose="02020603050405020304" pitchFamily="18" charset="0"/>
              </a:rPr>
              <a:t>3.Аппаратурные методы.</a:t>
            </a:r>
          </a:p>
          <a:p>
            <a:pPr algn="just"/>
            <a:r>
              <a:rPr lang="ru-RU" dirty="0" smtClean="0">
                <a:latin typeface="Times New Roman" panose="02020603050405020304" pitchFamily="18" charset="0"/>
                <a:cs typeface="Times New Roman" panose="02020603050405020304" pitchFamily="18" charset="0"/>
              </a:rPr>
              <a:t>Применение словесных методов в некоторых случаях бывает недостаточно. </a:t>
            </a:r>
          </a:p>
          <a:p>
            <a:pPr algn="just"/>
            <a:r>
              <a:rPr lang="ru-RU" dirty="0" smtClean="0">
                <a:latin typeface="Times New Roman" panose="02020603050405020304" pitchFamily="18" charset="0"/>
                <a:cs typeface="Times New Roman" panose="02020603050405020304" pitchFamily="18" charset="0"/>
              </a:rPr>
              <a:t>Следует отметить основные причины: </a:t>
            </a:r>
          </a:p>
          <a:p>
            <a:pPr marL="342900" indent="-342900" algn="just">
              <a:buAutoNum type="arabicParenR"/>
            </a:pPr>
            <a:r>
              <a:rPr lang="ru-RU" dirty="0" smtClean="0">
                <a:latin typeface="Times New Roman" panose="02020603050405020304" pitchFamily="18" charset="0"/>
                <a:cs typeface="Times New Roman" panose="02020603050405020304" pitchFamily="18" charset="0"/>
              </a:rPr>
              <a:t>недостаточная внушаемость спортсмена;  </a:t>
            </a:r>
          </a:p>
          <a:p>
            <a:pPr marL="342900" indent="-342900" algn="just">
              <a:buAutoNum type="arabicParenR"/>
            </a:pPr>
            <a:r>
              <a:rPr lang="ru-RU" dirty="0" smtClean="0">
                <a:latin typeface="Times New Roman" panose="02020603050405020304" pitchFamily="18" charset="0"/>
                <a:cs typeface="Times New Roman" panose="02020603050405020304" pitchFamily="18" charset="0"/>
              </a:rPr>
              <a:t>2) неумение пользоваться методами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a:t>
            </a:r>
          </a:p>
          <a:p>
            <a:pPr marL="342900" indent="-342900" algn="just">
              <a:buAutoNum type="arabicParenR"/>
            </a:pPr>
            <a:r>
              <a:rPr lang="ru-RU" dirty="0" smtClean="0">
                <a:latin typeface="Times New Roman" panose="02020603050405020304" pitchFamily="18" charset="0"/>
                <a:cs typeface="Times New Roman" panose="02020603050405020304" pitchFamily="18" charset="0"/>
              </a:rPr>
              <a:t>3) отсутствие условий для</a:t>
            </a:r>
          </a:p>
          <a:p>
            <a:pPr algn="just"/>
            <a:r>
              <a:rPr lang="ru-RU" dirty="0" smtClean="0">
                <a:latin typeface="Times New Roman" panose="02020603050405020304" pitchFamily="18" charset="0"/>
                <a:cs typeface="Times New Roman" panose="02020603050405020304" pitchFamily="18" charset="0"/>
              </a:rPr>
              <a:t>проведения сеанса; </a:t>
            </a:r>
          </a:p>
          <a:p>
            <a:pPr algn="just"/>
            <a:r>
              <a:rPr lang="ru-RU" dirty="0" smtClean="0">
                <a:latin typeface="Times New Roman" panose="02020603050405020304" pitchFamily="18" charset="0"/>
                <a:cs typeface="Times New Roman" panose="02020603050405020304" pitchFamily="18" charset="0"/>
              </a:rPr>
              <a:t>4) значительное снижение или, наоборот, повышение </a:t>
            </a:r>
            <a:r>
              <a:rPr lang="ru-RU" dirty="0" err="1" smtClean="0">
                <a:latin typeface="Times New Roman" panose="02020603050405020304" pitchFamily="18" charset="0"/>
                <a:cs typeface="Times New Roman" panose="02020603050405020304" pitchFamily="18" charset="0"/>
              </a:rPr>
              <a:t>нервнопсихического</a:t>
            </a:r>
            <a:r>
              <a:rPr lang="ru-RU" dirty="0" smtClean="0">
                <a:latin typeface="Times New Roman" panose="02020603050405020304" pitchFamily="18" charset="0"/>
                <a:cs typeface="Times New Roman" panose="02020603050405020304" pitchFamily="18" charset="0"/>
              </a:rPr>
              <a:t> напряжения; </a:t>
            </a:r>
          </a:p>
          <a:p>
            <a:pPr algn="just"/>
            <a:r>
              <a:rPr lang="ru-RU" dirty="0" smtClean="0">
                <a:latin typeface="Times New Roman" panose="02020603050405020304" pitchFamily="18" charset="0"/>
                <a:cs typeface="Times New Roman" panose="02020603050405020304" pitchFamily="18" charset="0"/>
              </a:rPr>
              <a:t>5) неверие в эффективность словесных методов воздействия. </a:t>
            </a:r>
          </a:p>
        </p:txBody>
      </p:sp>
    </p:spTree>
    <p:extLst>
      <p:ext uri="{BB962C8B-B14F-4D97-AF65-F5344CB8AC3E}">
        <p14:creationId xmlns:p14="http://schemas.microsoft.com/office/powerpoint/2010/main" val="2299050094"/>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69</TotalTime>
  <Words>5235</Words>
  <Application>Microsoft Office PowerPoint</Application>
  <PresentationFormat>Широкоэкранный</PresentationFormat>
  <Paragraphs>288</Paragraphs>
  <Slides>23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23</vt:i4>
      </vt:variant>
    </vt:vector>
  </HeadingPairs>
  <TitlesOfParts>
    <vt:vector size="27" baseType="lpstr">
      <vt:lpstr>Calibri</vt:lpstr>
      <vt:lpstr>Calibri Light</vt:lpstr>
      <vt:lpstr>Times New Roman</vt:lpstr>
      <vt:lpstr>Ретро</vt:lpstr>
      <vt:lpstr>       Основы психорегуляции в спорте Основы психогигиены в спорте Методы психорегуляции в спорте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Основы психорегуляции в спорте</dc:title>
  <dc:creator>usewr</dc:creator>
  <cp:lastModifiedBy>usewr</cp:lastModifiedBy>
  <cp:revision>9</cp:revision>
  <dcterms:created xsi:type="dcterms:W3CDTF">2020-11-22T14:30:02Z</dcterms:created>
  <dcterms:modified xsi:type="dcterms:W3CDTF">2020-11-22T15:39:22Z</dcterms:modified>
</cp:coreProperties>
</file>